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7" r:id="rId2"/>
    <p:sldId id="267" r:id="rId3"/>
    <p:sldId id="260" r:id="rId4"/>
    <p:sldId id="308" r:id="rId5"/>
    <p:sldId id="292" r:id="rId6"/>
    <p:sldId id="312" r:id="rId7"/>
    <p:sldId id="313" r:id="rId8"/>
    <p:sldId id="293" r:id="rId9"/>
    <p:sldId id="310" r:id="rId10"/>
    <p:sldId id="311" r:id="rId11"/>
    <p:sldId id="295" r:id="rId12"/>
    <p:sldId id="305" r:id="rId13"/>
    <p:sldId id="296" r:id="rId14"/>
    <p:sldId id="322" r:id="rId15"/>
    <p:sldId id="325" r:id="rId16"/>
    <p:sldId id="332" r:id="rId17"/>
    <p:sldId id="333" r:id="rId18"/>
    <p:sldId id="334" r:id="rId19"/>
    <p:sldId id="335" r:id="rId20"/>
    <p:sldId id="336" r:id="rId21"/>
    <p:sldId id="337" r:id="rId22"/>
    <p:sldId id="338" r:id="rId23"/>
    <p:sldId id="339" r:id="rId24"/>
    <p:sldId id="340" r:id="rId25"/>
    <p:sldId id="341" r:id="rId26"/>
    <p:sldId id="298" r:id="rId27"/>
    <p:sldId id="316" r:id="rId28"/>
    <p:sldId id="299" r:id="rId29"/>
    <p:sldId id="289" r:id="rId3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ffrey Hanson" initials="JH" lastIdx="1" clrIdx="0">
    <p:extLst>
      <p:ext uri="{19B8F6BF-5375-455C-9EA6-DF929625EA0E}">
        <p15:presenceInfo xmlns:p15="http://schemas.microsoft.com/office/powerpoint/2012/main" userId="Jeffrey Han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CC99"/>
    <a:srgbClr val="CC9900"/>
    <a:srgbClr val="FF9900"/>
    <a:srgbClr val="00B0F0"/>
    <a:srgbClr val="95B3D7"/>
    <a:srgbClr val="0041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58" autoAdjust="0"/>
    <p:restoredTop sz="91576" autoAdjust="0"/>
  </p:normalViewPr>
  <p:slideViewPr>
    <p:cSldViewPr snapToGrid="0">
      <p:cViewPr>
        <p:scale>
          <a:sx n="60" d="100"/>
          <a:sy n="60" d="100"/>
        </p:scale>
        <p:origin x="1349" y="821"/>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53EDDD-3DA3-4AAC-95AA-050495F7F225}" type="datetimeFigureOut">
              <a:rPr lang="en-AU" smtClean="0"/>
              <a:t>5/02/2018</a:t>
            </a:fld>
            <a:endParaRPr lang="en-AU"/>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D4E95D-E11A-4D61-AA35-B3ECB22C38A2}" type="slidenum">
              <a:rPr lang="en-AU" smtClean="0"/>
              <a:t>‹#›</a:t>
            </a:fld>
            <a:endParaRPr lang="en-AU"/>
          </a:p>
        </p:txBody>
      </p:sp>
    </p:spTree>
    <p:extLst>
      <p:ext uri="{BB962C8B-B14F-4D97-AF65-F5344CB8AC3E}">
        <p14:creationId xmlns:p14="http://schemas.microsoft.com/office/powerpoint/2010/main" val="2209704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a:t>
            </a:fld>
            <a:endParaRPr lang="en-AU"/>
          </a:p>
        </p:txBody>
      </p:sp>
    </p:spTree>
    <p:extLst>
      <p:ext uri="{BB962C8B-B14F-4D97-AF65-F5344CB8AC3E}">
        <p14:creationId xmlns:p14="http://schemas.microsoft.com/office/powerpoint/2010/main" val="2133969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23</a:t>
            </a:fld>
            <a:endParaRPr lang="en-AU"/>
          </a:p>
        </p:txBody>
      </p:sp>
    </p:spTree>
    <p:extLst>
      <p:ext uri="{BB962C8B-B14F-4D97-AF65-F5344CB8AC3E}">
        <p14:creationId xmlns:p14="http://schemas.microsoft.com/office/powerpoint/2010/main" val="172752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24</a:t>
            </a:fld>
            <a:endParaRPr lang="en-AU"/>
          </a:p>
        </p:txBody>
      </p:sp>
    </p:spTree>
    <p:extLst>
      <p:ext uri="{BB962C8B-B14F-4D97-AF65-F5344CB8AC3E}">
        <p14:creationId xmlns:p14="http://schemas.microsoft.com/office/powerpoint/2010/main" val="1905799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25</a:t>
            </a:fld>
            <a:endParaRPr lang="en-AU"/>
          </a:p>
        </p:txBody>
      </p:sp>
    </p:spTree>
    <p:extLst>
      <p:ext uri="{BB962C8B-B14F-4D97-AF65-F5344CB8AC3E}">
        <p14:creationId xmlns:p14="http://schemas.microsoft.com/office/powerpoint/2010/main" val="2217529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29</a:t>
            </a:fld>
            <a:endParaRPr lang="en-AU"/>
          </a:p>
        </p:txBody>
      </p:sp>
    </p:spTree>
    <p:extLst>
      <p:ext uri="{BB962C8B-B14F-4D97-AF65-F5344CB8AC3E}">
        <p14:creationId xmlns:p14="http://schemas.microsoft.com/office/powerpoint/2010/main" val="848197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 high extinction rate</a:t>
            </a:r>
          </a:p>
          <a:p>
            <a:r>
              <a:rPr lang="en-AU" dirty="0" smtClean="0"/>
              <a:t>- conservation aims to maintain existing patterns of biodiversity and the processes that sustain them</a:t>
            </a:r>
          </a:p>
          <a:p>
            <a:r>
              <a:rPr lang="en-AU" dirty="0" smtClean="0"/>
              <a:t>- areas set aside to preserve biodiversity, and spearhead direct management actions</a:t>
            </a:r>
          </a:p>
          <a:p>
            <a:pPr marL="0" indent="0">
              <a:buFontTx/>
              <a:buNone/>
            </a:pPr>
            <a:endParaRPr lang="en-AU" baseline="0" dirty="0" smtClean="0"/>
          </a:p>
          <a:p>
            <a:pPr marL="171450" indent="-171450">
              <a:buFontTx/>
              <a:buChar char="-"/>
            </a:pPr>
            <a:endParaRPr lang="en-AU" dirty="0"/>
          </a:p>
        </p:txBody>
      </p:sp>
      <p:sp>
        <p:nvSpPr>
          <p:cNvPr id="4" name="Slide Number Placeholder 3"/>
          <p:cNvSpPr>
            <a:spLocks noGrp="1"/>
          </p:cNvSpPr>
          <p:nvPr>
            <p:ph type="sldNum" sz="quarter" idx="10"/>
          </p:nvPr>
        </p:nvSpPr>
        <p:spPr/>
        <p:txBody>
          <a:bodyPr/>
          <a:lstStyle/>
          <a:p>
            <a:fld id="{67B435CA-C371-4DED-9C4C-6273828C0F3B}" type="slidenum">
              <a:rPr lang="en-AU" smtClean="0"/>
              <a:t>3</a:t>
            </a:fld>
            <a:endParaRPr lang="en-AU"/>
          </a:p>
        </p:txBody>
      </p:sp>
    </p:spTree>
    <p:extLst>
      <p:ext uri="{BB962C8B-B14F-4D97-AF65-F5344CB8AC3E}">
        <p14:creationId xmlns:p14="http://schemas.microsoft.com/office/powerpoint/2010/main" val="3375030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16</a:t>
            </a:fld>
            <a:endParaRPr lang="en-AU"/>
          </a:p>
        </p:txBody>
      </p:sp>
    </p:spTree>
    <p:extLst>
      <p:ext uri="{BB962C8B-B14F-4D97-AF65-F5344CB8AC3E}">
        <p14:creationId xmlns:p14="http://schemas.microsoft.com/office/powerpoint/2010/main" val="376358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17</a:t>
            </a:fld>
            <a:endParaRPr lang="en-AU"/>
          </a:p>
        </p:txBody>
      </p:sp>
    </p:spTree>
    <p:extLst>
      <p:ext uri="{BB962C8B-B14F-4D97-AF65-F5344CB8AC3E}">
        <p14:creationId xmlns:p14="http://schemas.microsoft.com/office/powerpoint/2010/main" val="237805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18</a:t>
            </a:fld>
            <a:endParaRPr lang="en-AU"/>
          </a:p>
        </p:txBody>
      </p:sp>
    </p:spTree>
    <p:extLst>
      <p:ext uri="{BB962C8B-B14F-4D97-AF65-F5344CB8AC3E}">
        <p14:creationId xmlns:p14="http://schemas.microsoft.com/office/powerpoint/2010/main" val="2534529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19</a:t>
            </a:fld>
            <a:endParaRPr lang="en-AU"/>
          </a:p>
        </p:txBody>
      </p:sp>
    </p:spTree>
    <p:extLst>
      <p:ext uri="{BB962C8B-B14F-4D97-AF65-F5344CB8AC3E}">
        <p14:creationId xmlns:p14="http://schemas.microsoft.com/office/powerpoint/2010/main" val="2949755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20</a:t>
            </a:fld>
            <a:endParaRPr lang="en-AU"/>
          </a:p>
        </p:txBody>
      </p:sp>
    </p:spTree>
    <p:extLst>
      <p:ext uri="{BB962C8B-B14F-4D97-AF65-F5344CB8AC3E}">
        <p14:creationId xmlns:p14="http://schemas.microsoft.com/office/powerpoint/2010/main" val="827997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21</a:t>
            </a:fld>
            <a:endParaRPr lang="en-AU"/>
          </a:p>
        </p:txBody>
      </p:sp>
    </p:spTree>
    <p:extLst>
      <p:ext uri="{BB962C8B-B14F-4D97-AF65-F5344CB8AC3E}">
        <p14:creationId xmlns:p14="http://schemas.microsoft.com/office/powerpoint/2010/main" val="4052329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22</a:t>
            </a:fld>
            <a:endParaRPr lang="en-AU"/>
          </a:p>
        </p:txBody>
      </p:sp>
    </p:spTree>
    <p:extLst>
      <p:ext uri="{BB962C8B-B14F-4D97-AF65-F5344CB8AC3E}">
        <p14:creationId xmlns:p14="http://schemas.microsoft.com/office/powerpoint/2010/main" val="1605404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2/5/2018</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11.jpe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3" Type="http://schemas.openxmlformats.org/officeDocument/2006/relationships/image" Target="../media/image12.jpeg"/><Relationship Id="rId7" Type="http://schemas.openxmlformats.org/officeDocument/2006/relationships/image" Target="../media/image16.jpeg"/><Relationship Id="rId12"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jpeg"/><Relationship Id="rId11" Type="http://schemas.openxmlformats.org/officeDocument/2006/relationships/image" Target="../media/image20.png"/><Relationship Id="rId5" Type="http://schemas.openxmlformats.org/officeDocument/2006/relationships/image" Target="../media/image1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0567" y="87598"/>
            <a:ext cx="8542867" cy="1919001"/>
          </a:xfrm>
        </p:spPr>
        <p:txBody>
          <a:bodyPr>
            <a:noAutofit/>
          </a:bodyPr>
          <a:lstStyle/>
          <a:p>
            <a:r>
              <a:rPr lang="en-AU" dirty="0" err="1" smtClean="0">
                <a:latin typeface="Courier New" panose="02070309020205020404" pitchFamily="49" charset="0"/>
                <a:cs typeface="Courier New" panose="02070309020205020404" pitchFamily="49" charset="0"/>
              </a:rPr>
              <a:t>p</a:t>
            </a:r>
            <a:r>
              <a:rPr lang="en-AU" dirty="0" err="1" smtClean="0">
                <a:solidFill>
                  <a:schemeClr val="tx1"/>
                </a:solidFill>
                <a:latin typeface="Courier New" panose="02070309020205020404" pitchFamily="49" charset="0"/>
                <a:cs typeface="Courier New" panose="02070309020205020404" pitchFamily="49" charset="0"/>
              </a:rPr>
              <a:t>rioritizr</a:t>
            </a:r>
            <a:r>
              <a:rPr lang="en-AU" sz="4000" b="1" dirty="0"/>
              <a:t/>
            </a:r>
            <a:br>
              <a:rPr lang="en-AU" sz="4000" b="1" dirty="0"/>
            </a:br>
            <a:r>
              <a:rPr lang="en-AU" sz="4000" dirty="0" smtClean="0">
                <a:solidFill>
                  <a:schemeClr val="tx1"/>
                </a:solidFill>
              </a:rPr>
              <a:t>Systematic conservation planning in </a:t>
            </a:r>
            <a:r>
              <a:rPr lang="en-AU" sz="4000" dirty="0">
                <a:solidFill>
                  <a:schemeClr val="bg1"/>
                </a:solidFill>
              </a:rPr>
              <a:t>R </a:t>
            </a:r>
            <a:r>
              <a:rPr lang="en-AU" sz="4000" dirty="0" err="1">
                <a:solidFill>
                  <a:schemeClr val="bg1"/>
                </a:solidFill>
              </a:rPr>
              <a:t>R</a:t>
            </a:r>
            <a:endParaRPr lang="en-AU" sz="4000" dirty="0">
              <a:solidFill>
                <a:schemeClr val="bg1"/>
              </a:solidFill>
            </a:endParaRPr>
          </a:p>
        </p:txBody>
      </p:sp>
      <p:sp>
        <p:nvSpPr>
          <p:cNvPr id="3" name="Subtitle 2"/>
          <p:cNvSpPr>
            <a:spLocks noGrp="1"/>
          </p:cNvSpPr>
          <p:nvPr>
            <p:ph type="subTitle" idx="1"/>
          </p:nvPr>
        </p:nvSpPr>
        <p:spPr>
          <a:xfrm>
            <a:off x="838200" y="3638550"/>
            <a:ext cx="7560840" cy="609600"/>
          </a:xfrm>
        </p:spPr>
        <p:txBody>
          <a:bodyPr>
            <a:normAutofit/>
          </a:bodyPr>
          <a:lstStyle/>
          <a:p>
            <a:r>
              <a:rPr lang="en-AU" dirty="0" smtClean="0">
                <a:solidFill>
                  <a:schemeClr val="tx1"/>
                </a:solidFill>
              </a:rPr>
              <a:t>Jeffrey Hanson</a:t>
            </a:r>
            <a:endParaRPr lang="en-AU" dirty="0">
              <a:solidFill>
                <a:schemeClr val="tx1"/>
              </a:solidFill>
            </a:endParaRPr>
          </a:p>
          <a:p>
            <a:endParaRPr lang="en-AU" dirty="0">
              <a:solidFill>
                <a:schemeClr val="tx1"/>
              </a:solidFill>
            </a:endParaRPr>
          </a:p>
        </p:txBody>
      </p:sp>
      <p:grpSp>
        <p:nvGrpSpPr>
          <p:cNvPr id="8" name="Group 7"/>
          <p:cNvGrpSpPr/>
          <p:nvPr/>
        </p:nvGrpSpPr>
        <p:grpSpPr>
          <a:xfrm>
            <a:off x="259155" y="4479765"/>
            <a:ext cx="4604759" cy="443584"/>
            <a:chOff x="259155" y="4479765"/>
            <a:chExt cx="4604759" cy="443584"/>
          </a:xfrm>
        </p:grpSpPr>
        <p:pic>
          <p:nvPicPr>
            <p:cNvPr id="1026" name="Picture 2" descr="C:\Users\jhanson\Downloads\1467354618_f0e0.png"/>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9155" y="4497845"/>
              <a:ext cx="426645" cy="4255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32334" y="4479765"/>
              <a:ext cx="4131580" cy="430887"/>
            </a:xfrm>
            <a:prstGeom prst="rect">
              <a:avLst/>
            </a:prstGeom>
            <a:noFill/>
          </p:spPr>
          <p:txBody>
            <a:bodyPr wrap="none" rtlCol="0">
              <a:spAutoFit/>
            </a:bodyPr>
            <a:lstStyle/>
            <a:p>
              <a:r>
                <a:rPr lang="en-AU" sz="2200" dirty="0"/>
                <a:t>j</a:t>
              </a:r>
              <a:r>
                <a:rPr lang="en-AU" sz="2200" dirty="0" smtClean="0"/>
                <a:t>effrey.hanson@uqconnect.edu.au</a:t>
              </a:r>
              <a:endParaRPr lang="en-AU" sz="2200" dirty="0"/>
            </a:p>
          </p:txBody>
        </p:sp>
      </p:grpSp>
      <p:grpSp>
        <p:nvGrpSpPr>
          <p:cNvPr id="6" name="Group 5"/>
          <p:cNvGrpSpPr/>
          <p:nvPr/>
        </p:nvGrpSpPr>
        <p:grpSpPr>
          <a:xfrm>
            <a:off x="5326301" y="4486114"/>
            <a:ext cx="3772207" cy="430887"/>
            <a:chOff x="6059800" y="6034020"/>
            <a:chExt cx="3772207" cy="574516"/>
          </a:xfrm>
        </p:grpSpPr>
        <p:pic>
          <p:nvPicPr>
            <p:cNvPr id="1028" name="Picture 4" descr="C:\Users\jhanson\Downloads\1467354784_web.pn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59800" y="6089765"/>
              <a:ext cx="398149" cy="5040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497183" y="6034020"/>
              <a:ext cx="3334824" cy="574516"/>
            </a:xfrm>
            <a:prstGeom prst="rect">
              <a:avLst/>
            </a:prstGeom>
            <a:noFill/>
          </p:spPr>
          <p:txBody>
            <a:bodyPr wrap="none" rtlCol="0">
              <a:spAutoFit/>
            </a:bodyPr>
            <a:lstStyle/>
            <a:p>
              <a:r>
                <a:rPr lang="en-AU" sz="2200" dirty="0"/>
                <a:t>prioritizr.github.io/</a:t>
              </a:r>
              <a:r>
                <a:rPr lang="en-AU" sz="2200" dirty="0" err="1"/>
                <a:t>prioritizr</a:t>
              </a:r>
              <a:endParaRPr lang="en-AU" sz="2200" dirty="0"/>
            </a:p>
          </p:txBody>
        </p:sp>
      </p:grpSp>
      <p:pic>
        <p:nvPicPr>
          <p:cNvPr id="9218" name="Picture 2" descr="Image result for r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40794" y="1140233"/>
            <a:ext cx="682625" cy="5289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9802" y="1981734"/>
            <a:ext cx="1324396" cy="1516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2295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Image result for fishing map intensity"/>
          <p:cNvPicPr>
            <a:picLocks noChangeAspect="1" noChangeArrowheads="1"/>
          </p:cNvPicPr>
          <p:nvPr/>
        </p:nvPicPr>
        <p:blipFill rotWithShape="1">
          <a:blip r:embed="rId2">
            <a:extLst>
              <a:ext uri="{28A0092B-C50C-407E-A947-70E740481C1C}">
                <a14:useLocalDpi xmlns:a14="http://schemas.microsoft.com/office/drawing/2010/main" val="0"/>
              </a:ext>
            </a:extLst>
          </a:blip>
          <a:srcRect l="57557" t="2703" r="2773" b="11003"/>
          <a:stretch/>
        </p:blipFill>
        <p:spPr bwMode="auto">
          <a:xfrm>
            <a:off x="5486400" y="1343025"/>
            <a:ext cx="3345716" cy="344593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protected area map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5694" y="1571626"/>
            <a:ext cx="4966721" cy="2790824"/>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txBox="1">
            <a:spLocks/>
          </p:cNvSpPr>
          <p:nvPr/>
        </p:nvSpPr>
        <p:spPr>
          <a:xfrm>
            <a:off x="0" y="205979"/>
            <a:ext cx="9143999" cy="85725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r>
              <a:rPr lang="en-AU" dirty="0" smtClean="0"/>
              <a:t>Constraints &amp; Penalties</a:t>
            </a:r>
            <a:endParaRPr lang="en-AU" dirty="0"/>
          </a:p>
        </p:txBody>
      </p:sp>
    </p:spTree>
    <p:extLst>
      <p:ext uri="{BB962C8B-B14F-4D97-AF65-F5344CB8AC3E}">
        <p14:creationId xmlns:p14="http://schemas.microsoft.com/office/powerpoint/2010/main" val="31225973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133" y="205979"/>
            <a:ext cx="4470400" cy="857250"/>
          </a:xfrm>
        </p:spPr>
        <p:txBody>
          <a:bodyPr/>
          <a:lstStyle/>
          <a:p>
            <a:r>
              <a:rPr lang="en-AU" dirty="0" smtClean="0"/>
              <a:t>Decision type</a:t>
            </a:r>
            <a:endParaRPr lang="en-AU" dirty="0"/>
          </a:p>
        </p:txBody>
      </p:sp>
      <p:sp>
        <p:nvSpPr>
          <p:cNvPr id="3" name="Content Placeholder 2"/>
          <p:cNvSpPr>
            <a:spLocks noGrp="1"/>
          </p:cNvSpPr>
          <p:nvPr>
            <p:ph idx="1"/>
          </p:nvPr>
        </p:nvSpPr>
        <p:spPr>
          <a:xfrm>
            <a:off x="220133" y="1530352"/>
            <a:ext cx="4470400" cy="3092448"/>
          </a:xfrm>
        </p:spPr>
        <p:txBody>
          <a:bodyPr>
            <a:normAutofit/>
          </a:bodyPr>
          <a:lstStyle/>
          <a:p>
            <a:r>
              <a:rPr lang="en-AU" dirty="0" smtClean="0"/>
              <a:t>Conserve or not?</a:t>
            </a:r>
          </a:p>
          <a:p>
            <a:pPr marL="0" indent="0">
              <a:buNone/>
            </a:pPr>
            <a:endParaRPr lang="en-AU" dirty="0" smtClean="0"/>
          </a:p>
          <a:p>
            <a:r>
              <a:rPr lang="en-AU" dirty="0" smtClean="0"/>
              <a:t>Different amounts?</a:t>
            </a:r>
            <a:endParaRPr lang="en-AU" dirty="0" smtClean="0"/>
          </a:p>
          <a:p>
            <a:endParaRPr lang="en-AU" dirty="0"/>
          </a:p>
          <a:p>
            <a:r>
              <a:rPr lang="en-AU" dirty="0" smtClean="0"/>
              <a:t>Multiple actions?</a:t>
            </a:r>
            <a:endParaRPr lang="en-AU" dirty="0"/>
          </a:p>
        </p:txBody>
      </p:sp>
      <p:pic>
        <p:nvPicPr>
          <p:cNvPr id="6154" name="Picture 10" descr="Ethiopian Satellite Map Picture"/>
          <p:cNvPicPr>
            <a:picLocks noChangeAspect="1" noChangeArrowheads="1"/>
          </p:cNvPicPr>
          <p:nvPr/>
        </p:nvPicPr>
        <p:blipFill rotWithShape="1">
          <a:blip r:embed="rId2">
            <a:extLst>
              <a:ext uri="{28A0092B-C50C-407E-A947-70E740481C1C}">
                <a14:useLocalDpi xmlns:a14="http://schemas.microsoft.com/office/drawing/2010/main" val="0"/>
              </a:ext>
            </a:extLst>
          </a:blip>
          <a:srcRect l="11759" t="40315" r="64463" b="30990"/>
          <a:stretch/>
        </p:blipFill>
        <p:spPr bwMode="auto">
          <a:xfrm>
            <a:off x="4876799" y="820871"/>
            <a:ext cx="4076701" cy="37719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255682" y="1063229"/>
            <a:ext cx="823385" cy="638571"/>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7787215" y="3635841"/>
            <a:ext cx="823385" cy="638571"/>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5667374" y="3204041"/>
            <a:ext cx="823385" cy="638571"/>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7284508" y="1460140"/>
            <a:ext cx="823385" cy="638571"/>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6947480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169764" y="1506468"/>
            <a:ext cx="2941585" cy="1730344"/>
            <a:chOff x="693892" y="1170501"/>
            <a:chExt cx="2941585" cy="1730344"/>
          </a:xfrm>
        </p:grpSpPr>
        <p:sp>
          <p:nvSpPr>
            <p:cNvPr id="5" name="Rectangle 4"/>
            <p:cNvSpPr/>
            <p:nvPr/>
          </p:nvSpPr>
          <p:spPr>
            <a:xfrm>
              <a:off x="693892" y="1519084"/>
              <a:ext cx="2941585" cy="10766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dirty="0"/>
            </a:p>
          </p:txBody>
        </p:sp>
        <p:pic>
          <p:nvPicPr>
            <p:cNvPr id="2056" name="Picture 8" descr="Image result for gurob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3892" y="1170501"/>
              <a:ext cx="2941585" cy="173034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r>
              <a:rPr lang="en-AU" dirty="0" smtClean="0"/>
              <a:t>Solver</a:t>
            </a:r>
            <a:endParaRPr lang="en-AU" dirty="0"/>
          </a:p>
        </p:txBody>
      </p:sp>
      <p:pic>
        <p:nvPicPr>
          <p:cNvPr id="2050" name="Picture 2" descr="Image result for marx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3975" y="3680051"/>
            <a:ext cx="3552825" cy="120967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cple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763" y="3333135"/>
            <a:ext cx="1731976" cy="138558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80x8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1297" y="636777"/>
            <a:ext cx="1306461" cy="13064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stretch>
            <a:fillRect/>
          </a:stretch>
        </p:blipFill>
        <p:spPr>
          <a:xfrm>
            <a:off x="357923" y="404489"/>
            <a:ext cx="1544578" cy="1538749"/>
          </a:xfrm>
          <a:prstGeom prst="rect">
            <a:avLst/>
          </a:prstGeom>
        </p:spPr>
      </p:pic>
      <p:sp>
        <p:nvSpPr>
          <p:cNvPr id="4" name="TextBox 3"/>
          <p:cNvSpPr txBox="1"/>
          <p:nvPr/>
        </p:nvSpPr>
        <p:spPr>
          <a:xfrm>
            <a:off x="3470400" y="3471927"/>
            <a:ext cx="670376" cy="1107996"/>
          </a:xfrm>
          <a:prstGeom prst="rect">
            <a:avLst/>
          </a:prstGeom>
          <a:noFill/>
        </p:spPr>
        <p:txBody>
          <a:bodyPr wrap="none" rtlCol="0">
            <a:spAutoFit/>
          </a:bodyPr>
          <a:lstStyle/>
          <a:p>
            <a:r>
              <a:rPr lang="en-AU" sz="6600" dirty="0" smtClean="0">
                <a:latin typeface="Arial Rounded MT Bold" panose="020F0704030504030204" pitchFamily="34" charset="0"/>
              </a:rPr>
              <a:t>?</a:t>
            </a:r>
            <a:endParaRPr lang="en-AU" dirty="0">
              <a:latin typeface="Arial Rounded MT Bold" panose="020F0704030504030204" pitchFamily="34" charset="0"/>
            </a:endParaRPr>
          </a:p>
        </p:txBody>
      </p:sp>
      <p:sp>
        <p:nvSpPr>
          <p:cNvPr id="12" name="TextBox 11"/>
          <p:cNvSpPr txBox="1"/>
          <p:nvPr/>
        </p:nvSpPr>
        <p:spPr>
          <a:xfrm>
            <a:off x="7258800" y="2137608"/>
            <a:ext cx="670376" cy="1107996"/>
          </a:xfrm>
          <a:prstGeom prst="rect">
            <a:avLst/>
          </a:prstGeom>
          <a:noFill/>
        </p:spPr>
        <p:txBody>
          <a:bodyPr wrap="none" rtlCol="0">
            <a:spAutoFit/>
          </a:bodyPr>
          <a:lstStyle/>
          <a:p>
            <a:r>
              <a:rPr lang="en-AU" sz="6600" dirty="0" smtClean="0">
                <a:latin typeface="Arial Rounded MT Bold" panose="020F0704030504030204" pitchFamily="34" charset="0"/>
              </a:rPr>
              <a:t>?</a:t>
            </a:r>
            <a:endParaRPr lang="en-AU" dirty="0">
              <a:latin typeface="Arial Rounded MT Bold" panose="020F0704030504030204" pitchFamily="34" charset="0"/>
            </a:endParaRPr>
          </a:p>
        </p:txBody>
      </p:sp>
      <p:sp>
        <p:nvSpPr>
          <p:cNvPr id="13" name="TextBox 12"/>
          <p:cNvSpPr txBox="1"/>
          <p:nvPr/>
        </p:nvSpPr>
        <p:spPr>
          <a:xfrm>
            <a:off x="2499388" y="494269"/>
            <a:ext cx="670376" cy="1107996"/>
          </a:xfrm>
          <a:prstGeom prst="rect">
            <a:avLst/>
          </a:prstGeom>
          <a:noFill/>
        </p:spPr>
        <p:txBody>
          <a:bodyPr wrap="none" rtlCol="0">
            <a:spAutoFit/>
          </a:bodyPr>
          <a:lstStyle/>
          <a:p>
            <a:r>
              <a:rPr lang="en-AU" sz="6600" dirty="0" smtClean="0">
                <a:latin typeface="Arial Rounded MT Bold" panose="020F0704030504030204" pitchFamily="34" charset="0"/>
              </a:rPr>
              <a:t>?</a:t>
            </a:r>
            <a:endParaRPr lang="en-AU" dirty="0">
              <a:latin typeface="Arial Rounded MT Bold" panose="020F0704030504030204" pitchFamily="34" charset="0"/>
            </a:endParaRPr>
          </a:p>
        </p:txBody>
      </p:sp>
      <p:sp>
        <p:nvSpPr>
          <p:cNvPr id="14" name="TextBox 13"/>
          <p:cNvSpPr txBox="1"/>
          <p:nvPr/>
        </p:nvSpPr>
        <p:spPr>
          <a:xfrm>
            <a:off x="926375" y="2029069"/>
            <a:ext cx="670376" cy="1107996"/>
          </a:xfrm>
          <a:prstGeom prst="rect">
            <a:avLst/>
          </a:prstGeom>
          <a:noFill/>
        </p:spPr>
        <p:txBody>
          <a:bodyPr wrap="none" rtlCol="0">
            <a:spAutoFit/>
          </a:bodyPr>
          <a:lstStyle/>
          <a:p>
            <a:r>
              <a:rPr lang="en-AU" sz="6600" dirty="0" smtClean="0">
                <a:latin typeface="Arial Rounded MT Bold" panose="020F0704030504030204" pitchFamily="34" charset="0"/>
              </a:rPr>
              <a:t>?</a:t>
            </a:r>
            <a:endParaRPr lang="en-AU" dirty="0">
              <a:latin typeface="Arial Rounded MT Bold" panose="020F0704030504030204" pitchFamily="34" charset="0"/>
            </a:endParaRPr>
          </a:p>
        </p:txBody>
      </p:sp>
    </p:spTree>
    <p:extLst>
      <p:ext uri="{BB962C8B-B14F-4D97-AF65-F5344CB8AC3E}">
        <p14:creationId xmlns:p14="http://schemas.microsoft.com/office/powerpoint/2010/main" val="40938425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smtClean="0">
                <a:latin typeface="Courier New" panose="02070309020205020404" pitchFamily="49" charset="0"/>
                <a:cs typeface="Courier New" panose="02070309020205020404" pitchFamily="49" charset="0"/>
              </a:rPr>
              <a:t>prioritizr</a:t>
            </a:r>
            <a:endParaRPr lang="en-AU" dirty="0">
              <a:latin typeface="Courier New" panose="02070309020205020404" pitchFamily="49" charset="0"/>
              <a:cs typeface="Courier New" panose="02070309020205020404" pitchFamily="49" charset="0"/>
            </a:endParaRPr>
          </a:p>
        </p:txBody>
      </p:sp>
      <p:pic>
        <p:nvPicPr>
          <p:cNvPr id="1026" name="Picture 2" descr="logo_larg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69600" y="1541851"/>
            <a:ext cx="2490227" cy="28587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95200" y="1310400"/>
            <a:ext cx="5320800" cy="2862322"/>
          </a:xfrm>
          <a:prstGeom prst="rect">
            <a:avLst/>
          </a:prstGeom>
          <a:noFill/>
        </p:spPr>
        <p:txBody>
          <a:bodyPr wrap="square" rtlCol="0">
            <a:spAutoFit/>
          </a:bodyPr>
          <a:lstStyle/>
          <a:p>
            <a:pPr marL="285750" indent="-285750">
              <a:buFont typeface="Arial" panose="020B0604020202020204" pitchFamily="34" charset="0"/>
              <a:buChar char="•"/>
            </a:pPr>
            <a:r>
              <a:rPr lang="en-AU" sz="3600" dirty="0" smtClean="0"/>
              <a:t>Human readable code</a:t>
            </a:r>
          </a:p>
          <a:p>
            <a:pPr marL="285750" indent="-285750">
              <a:buFont typeface="Arial" panose="020B0604020202020204" pitchFamily="34" charset="0"/>
              <a:buChar char="•"/>
            </a:pPr>
            <a:endParaRPr lang="en-AU" sz="3600" dirty="0"/>
          </a:p>
          <a:p>
            <a:pPr marL="285750" indent="-285750">
              <a:buFont typeface="Arial" panose="020B0604020202020204" pitchFamily="34" charset="0"/>
              <a:buChar char="•"/>
            </a:pPr>
            <a:r>
              <a:rPr lang="en-AU" sz="3600" dirty="0" smtClean="0"/>
              <a:t>Design your problem</a:t>
            </a:r>
          </a:p>
          <a:p>
            <a:pPr marL="285750" indent="-285750">
              <a:buFont typeface="Arial" panose="020B0604020202020204" pitchFamily="34" charset="0"/>
              <a:buChar char="•"/>
            </a:pPr>
            <a:endParaRPr lang="en-AU" sz="3600" dirty="0"/>
          </a:p>
          <a:p>
            <a:pPr marL="285750" indent="-285750">
              <a:buFont typeface="Arial" panose="020B0604020202020204" pitchFamily="34" charset="0"/>
              <a:buChar char="•"/>
            </a:pPr>
            <a:r>
              <a:rPr lang="en-AU" sz="3600" dirty="0"/>
              <a:t>S</a:t>
            </a:r>
            <a:r>
              <a:rPr lang="en-AU" sz="3600" dirty="0" smtClean="0"/>
              <a:t>olve it fast!</a:t>
            </a:r>
          </a:p>
        </p:txBody>
      </p:sp>
    </p:spTree>
    <p:extLst>
      <p:ext uri="{BB962C8B-B14F-4D97-AF65-F5344CB8AC3E}">
        <p14:creationId xmlns:p14="http://schemas.microsoft.com/office/powerpoint/2010/main" val="26686843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Human-readable code</a:t>
            </a:r>
            <a:endParaRPr lang="en-AU" dirty="0"/>
          </a:p>
        </p:txBody>
      </p:sp>
      <p:sp>
        <p:nvSpPr>
          <p:cNvPr id="8" name="Content Placeholder 2"/>
          <p:cNvSpPr txBox="1">
            <a:spLocks/>
          </p:cNvSpPr>
          <p:nvPr/>
        </p:nvSpPr>
        <p:spPr>
          <a:xfrm>
            <a:off x="216000" y="1783351"/>
            <a:ext cx="3981600" cy="2853449"/>
          </a:xfrm>
          <a:prstGeom prst="rect">
            <a:avLst/>
          </a:prstGeom>
          <a:ln>
            <a:solidFill>
              <a:schemeClr val="tx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problem &lt;- data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objective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constraints </a:t>
            </a:r>
            <a:r>
              <a:rPr lang="en-AU" sz="1800" dirty="0" smtClean="0">
                <a:latin typeface="Courier New" panose="02070309020205020404" pitchFamily="49" charset="0"/>
                <a:cs typeface="Courier New" panose="02070309020205020404" pitchFamily="49" charset="0"/>
              </a:rPr>
              <a:t>+</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penalties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decision type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solver</a:t>
            </a:r>
          </a:p>
          <a:p>
            <a:pPr marL="0" indent="0">
              <a:buFont typeface="Arial" pitchFamily="34" charset="0"/>
              <a:buNone/>
            </a:pPr>
            <a:endParaRPr lang="en-AU" sz="1800" dirty="0" smtClean="0">
              <a:latin typeface="Courier New" panose="02070309020205020404" pitchFamily="49" charset="0"/>
              <a:cs typeface="Courier New" panose="02070309020205020404" pitchFamily="49" charset="0"/>
            </a:endParaRP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solution &lt;- solve(problem)</a:t>
            </a:r>
            <a:endParaRPr lang="en-AU" sz="1800" dirty="0">
              <a:latin typeface="Courier New" panose="02070309020205020404" pitchFamily="49" charset="0"/>
              <a:cs typeface="Courier New" panose="02070309020205020404" pitchFamily="49" charset="0"/>
            </a:endParaRPr>
          </a:p>
        </p:txBody>
      </p:sp>
      <p:sp>
        <p:nvSpPr>
          <p:cNvPr id="9" name="TextBox 8"/>
          <p:cNvSpPr txBox="1"/>
          <p:nvPr/>
        </p:nvSpPr>
        <p:spPr>
          <a:xfrm>
            <a:off x="1202487" y="1217248"/>
            <a:ext cx="2008627" cy="461665"/>
          </a:xfrm>
          <a:prstGeom prst="rect">
            <a:avLst/>
          </a:prstGeom>
          <a:noFill/>
        </p:spPr>
        <p:txBody>
          <a:bodyPr wrap="none" rtlCol="0">
            <a:spAutoFit/>
          </a:bodyPr>
          <a:lstStyle/>
          <a:p>
            <a:r>
              <a:rPr lang="en-AU" sz="2400" dirty="0" smtClean="0"/>
              <a:t>Mental model </a:t>
            </a:r>
            <a:endParaRPr lang="en-AU" sz="2400" dirty="0"/>
          </a:p>
        </p:txBody>
      </p:sp>
    </p:spTree>
    <p:extLst>
      <p:ext uri="{BB962C8B-B14F-4D97-AF65-F5344CB8AC3E}">
        <p14:creationId xmlns:p14="http://schemas.microsoft.com/office/powerpoint/2010/main" val="3522628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Human-readable code</a:t>
            </a:r>
            <a:endParaRPr lang="en-AU" dirty="0"/>
          </a:p>
        </p:txBody>
      </p:sp>
      <p:sp>
        <p:nvSpPr>
          <p:cNvPr id="4" name="Content Placeholder 2"/>
          <p:cNvSpPr txBox="1">
            <a:spLocks/>
          </p:cNvSpPr>
          <p:nvPr/>
        </p:nvSpPr>
        <p:spPr>
          <a:xfrm>
            <a:off x="4392001" y="1766580"/>
            <a:ext cx="4629600" cy="2870220"/>
          </a:xfrm>
          <a:prstGeom prst="rect">
            <a:avLst/>
          </a:prstGeom>
          <a:ln>
            <a:solidFill>
              <a:schemeClr val="tx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AU" sz="1800" dirty="0">
                <a:latin typeface="Courier New" panose="02070309020205020404" pitchFamily="49" charset="0"/>
                <a:cs typeface="Courier New" panose="02070309020205020404" pitchFamily="49" charset="0"/>
              </a:rPr>
              <a:t>p</a:t>
            </a:r>
            <a:r>
              <a:rPr lang="en-AU" sz="1800" dirty="0" smtClean="0">
                <a:latin typeface="Courier New" panose="02070309020205020404" pitchFamily="49" charset="0"/>
                <a:cs typeface="Courier New" panose="02070309020205020404" pitchFamily="49" charset="0"/>
              </a:rPr>
              <a:t> &lt;- </a:t>
            </a:r>
            <a:r>
              <a:rPr lang="en-AU" sz="1800" dirty="0" smtClean="0">
                <a:latin typeface="Courier New" panose="02070309020205020404" pitchFamily="49" charset="0"/>
                <a:cs typeface="Courier New" panose="02070309020205020404" pitchFamily="49" charset="0"/>
              </a:rPr>
              <a:t>problem(areas, feats) </a:t>
            </a:r>
            <a:r>
              <a:rPr lang="en-AU" sz="1800" dirty="0" smtClean="0">
                <a:latin typeface="Courier New" panose="02070309020205020404" pitchFamily="49" charset="0"/>
                <a:cs typeface="Courier New" panose="02070309020205020404" pitchFamily="49" charset="0"/>
              </a:rPr>
              <a:t>%&gt;%</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a:t>
            </a:r>
            <a:r>
              <a:rPr lang="en-AU" sz="1800" dirty="0" err="1" smtClean="0">
                <a:uFill>
                  <a:solidFill>
                    <a:srgbClr val="FF0000"/>
                  </a:solidFill>
                </a:uFill>
                <a:latin typeface="Courier New" panose="02070309020205020404" pitchFamily="49" charset="0"/>
                <a:cs typeface="Courier New" panose="02070309020205020404" pitchFamily="49" charset="0"/>
              </a:rPr>
              <a:t>add_min_set_objective</a:t>
            </a:r>
            <a:r>
              <a:rPr lang="en-AU" sz="1800" dirty="0" smtClean="0">
                <a:uFill>
                  <a:solidFill>
                    <a:srgbClr val="FF0000"/>
                  </a:solidFill>
                </a:uFill>
                <a:latin typeface="Courier New" panose="02070309020205020404" pitchFamily="49" charset="0"/>
                <a:cs typeface="Courier New" panose="02070309020205020404" pitchFamily="49" charset="0"/>
              </a:rPr>
              <a:t>(10)</a:t>
            </a:r>
            <a:r>
              <a:rPr lang="en-AU" sz="1800" dirty="0" smtClean="0">
                <a:latin typeface="Courier New" panose="02070309020205020404" pitchFamily="49" charset="0"/>
                <a:cs typeface="Courier New" panose="02070309020205020404" pitchFamily="49" charset="0"/>
              </a:rPr>
              <a:t> %&gt;%</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a:t>
            </a:r>
            <a:r>
              <a:rPr lang="en-AU" sz="1800" dirty="0" err="1" smtClean="0">
                <a:latin typeface="Courier New" panose="02070309020205020404" pitchFamily="49" charset="0"/>
                <a:cs typeface="Courier New" panose="02070309020205020404" pitchFamily="49" charset="0"/>
              </a:rPr>
              <a:t>add_relative_targets</a:t>
            </a:r>
            <a:r>
              <a:rPr lang="en-AU" sz="1800" dirty="0" smtClean="0">
                <a:latin typeface="Courier New" panose="02070309020205020404" pitchFamily="49" charset="0"/>
                <a:cs typeface="Courier New" panose="02070309020205020404" pitchFamily="49" charset="0"/>
              </a:rPr>
              <a:t>(0.1) %&gt;%</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a:t>
            </a:r>
            <a:r>
              <a:rPr lang="en-AU" sz="1800" dirty="0" err="1" smtClean="0">
                <a:latin typeface="Courier New" panose="02070309020205020404" pitchFamily="49" charset="0"/>
                <a:cs typeface="Courier New" panose="02070309020205020404" pitchFamily="49" charset="0"/>
              </a:rPr>
              <a:t>add_boundary_penalties</a:t>
            </a:r>
            <a:r>
              <a:rPr lang="en-AU" sz="1800" dirty="0" smtClean="0">
                <a:latin typeface="Courier New" panose="02070309020205020404" pitchFamily="49" charset="0"/>
                <a:cs typeface="Courier New" panose="02070309020205020404" pitchFamily="49" charset="0"/>
              </a:rPr>
              <a:t>(5) %&gt;%</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a:t>
            </a:r>
            <a:r>
              <a:rPr lang="en-AU" sz="1800" dirty="0" err="1" smtClean="0">
                <a:uFill>
                  <a:solidFill>
                    <a:srgbClr val="FF0000"/>
                  </a:solidFill>
                </a:uFill>
                <a:latin typeface="Courier New" panose="02070309020205020404" pitchFamily="49" charset="0"/>
                <a:cs typeface="Courier New" panose="02070309020205020404" pitchFamily="49" charset="0"/>
              </a:rPr>
              <a:t>add_binary_decisions</a:t>
            </a:r>
            <a:r>
              <a:rPr lang="en-AU" sz="1800" dirty="0" smtClean="0">
                <a:uFill>
                  <a:solidFill>
                    <a:srgbClr val="FF0000"/>
                  </a:solidFill>
                </a:uFill>
                <a:latin typeface="Courier New" panose="02070309020205020404" pitchFamily="49" charset="0"/>
                <a:cs typeface="Courier New" panose="02070309020205020404" pitchFamily="49" charset="0"/>
              </a:rPr>
              <a:t>()</a:t>
            </a:r>
            <a:r>
              <a:rPr lang="en-AU" sz="1800" dirty="0" smtClean="0">
                <a:latin typeface="Courier New" panose="02070309020205020404" pitchFamily="49" charset="0"/>
                <a:cs typeface="Courier New" panose="02070309020205020404" pitchFamily="49" charset="0"/>
              </a:rPr>
              <a:t> %&gt;%</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a:t>
            </a:r>
            <a:r>
              <a:rPr lang="en-AU" sz="1800" dirty="0" err="1" smtClean="0">
                <a:uFill>
                  <a:solidFill>
                    <a:srgbClr val="FF0000"/>
                  </a:solidFill>
                </a:uFill>
                <a:latin typeface="Courier New" panose="02070309020205020404" pitchFamily="49" charset="0"/>
                <a:cs typeface="Courier New" panose="02070309020205020404" pitchFamily="49" charset="0"/>
              </a:rPr>
              <a:t>add_rsymphony_solver</a:t>
            </a:r>
            <a:r>
              <a:rPr lang="en-AU" sz="1800" dirty="0" smtClean="0">
                <a:uFill>
                  <a:solidFill>
                    <a:srgbClr val="FF0000"/>
                  </a:solidFill>
                </a:uFill>
                <a:latin typeface="Courier New" panose="02070309020205020404" pitchFamily="49" charset="0"/>
                <a:cs typeface="Courier New" panose="02070309020205020404" pitchFamily="49" charset="0"/>
              </a:rPr>
              <a:t>()</a:t>
            </a:r>
          </a:p>
          <a:p>
            <a:pPr marL="0" indent="0">
              <a:buFont typeface="Arial" pitchFamily="34" charset="0"/>
              <a:buNone/>
            </a:pPr>
            <a:endParaRPr lang="en-AU" sz="1800" dirty="0">
              <a:latin typeface="Courier New" panose="02070309020205020404" pitchFamily="49" charset="0"/>
              <a:cs typeface="Courier New" panose="02070309020205020404" pitchFamily="49" charset="0"/>
            </a:endParaRPr>
          </a:p>
          <a:p>
            <a:pPr marL="0" indent="0">
              <a:buFont typeface="Arial" pitchFamily="34" charset="0"/>
              <a:buNone/>
            </a:pPr>
            <a:r>
              <a:rPr lang="en-AU" sz="1800" dirty="0">
                <a:latin typeface="Courier New" panose="02070309020205020404" pitchFamily="49" charset="0"/>
                <a:cs typeface="Courier New" panose="02070309020205020404" pitchFamily="49" charset="0"/>
              </a:rPr>
              <a:t>s</a:t>
            </a:r>
            <a:r>
              <a:rPr lang="en-AU" sz="1800" dirty="0" smtClean="0">
                <a:latin typeface="Courier New" panose="02070309020205020404" pitchFamily="49" charset="0"/>
                <a:cs typeface="Courier New" panose="02070309020205020404" pitchFamily="49" charset="0"/>
              </a:rPr>
              <a:t>olution &lt;- solve(p)</a:t>
            </a:r>
          </a:p>
        </p:txBody>
      </p:sp>
      <p:sp>
        <p:nvSpPr>
          <p:cNvPr id="6" name="TextBox 5"/>
          <p:cNvSpPr txBox="1"/>
          <p:nvPr/>
        </p:nvSpPr>
        <p:spPr>
          <a:xfrm>
            <a:off x="6240969" y="1186470"/>
            <a:ext cx="931665" cy="523220"/>
          </a:xfrm>
          <a:prstGeom prst="rect">
            <a:avLst/>
          </a:prstGeom>
          <a:noFill/>
        </p:spPr>
        <p:txBody>
          <a:bodyPr wrap="none" rtlCol="0">
            <a:spAutoFit/>
          </a:bodyPr>
          <a:lstStyle/>
          <a:p>
            <a:r>
              <a:rPr lang="en-AU" sz="2800" dirty="0"/>
              <a:t>C</a:t>
            </a:r>
            <a:r>
              <a:rPr lang="en-AU" sz="2800" dirty="0" smtClean="0"/>
              <a:t>ode</a:t>
            </a:r>
            <a:endParaRPr lang="en-AU" sz="2800" dirty="0"/>
          </a:p>
        </p:txBody>
      </p:sp>
      <p:sp>
        <p:nvSpPr>
          <p:cNvPr id="8" name="Content Placeholder 2"/>
          <p:cNvSpPr txBox="1">
            <a:spLocks/>
          </p:cNvSpPr>
          <p:nvPr/>
        </p:nvSpPr>
        <p:spPr>
          <a:xfrm>
            <a:off x="216000" y="1783351"/>
            <a:ext cx="3981600" cy="2853449"/>
          </a:xfrm>
          <a:prstGeom prst="rect">
            <a:avLst/>
          </a:prstGeom>
          <a:ln>
            <a:solidFill>
              <a:schemeClr val="tx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problem &lt;- data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objective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constraints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penalties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decision type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solver</a:t>
            </a:r>
          </a:p>
          <a:p>
            <a:pPr marL="0" indent="0">
              <a:buFont typeface="Arial" pitchFamily="34" charset="0"/>
              <a:buNone/>
            </a:pPr>
            <a:endParaRPr lang="en-AU" sz="1800" dirty="0" smtClean="0">
              <a:latin typeface="Courier New" panose="02070309020205020404" pitchFamily="49" charset="0"/>
              <a:cs typeface="Courier New" panose="02070309020205020404" pitchFamily="49" charset="0"/>
            </a:endParaRP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solution &lt;- solve(problem)</a:t>
            </a:r>
            <a:endParaRPr lang="en-AU" sz="1800" dirty="0">
              <a:latin typeface="Courier New" panose="02070309020205020404" pitchFamily="49" charset="0"/>
              <a:cs typeface="Courier New" panose="02070309020205020404" pitchFamily="49" charset="0"/>
            </a:endParaRPr>
          </a:p>
        </p:txBody>
      </p:sp>
      <p:sp>
        <p:nvSpPr>
          <p:cNvPr id="9" name="TextBox 8"/>
          <p:cNvSpPr txBox="1"/>
          <p:nvPr/>
        </p:nvSpPr>
        <p:spPr>
          <a:xfrm>
            <a:off x="1202487" y="1217248"/>
            <a:ext cx="2008627" cy="461665"/>
          </a:xfrm>
          <a:prstGeom prst="rect">
            <a:avLst/>
          </a:prstGeom>
          <a:noFill/>
        </p:spPr>
        <p:txBody>
          <a:bodyPr wrap="none" rtlCol="0">
            <a:spAutoFit/>
          </a:bodyPr>
          <a:lstStyle/>
          <a:p>
            <a:r>
              <a:rPr lang="en-AU" sz="2400" dirty="0" smtClean="0"/>
              <a:t>Mental model </a:t>
            </a:r>
            <a:endParaRPr lang="en-AU" sz="2400" dirty="0"/>
          </a:p>
        </p:txBody>
      </p:sp>
    </p:spTree>
    <p:extLst>
      <p:ext uri="{BB962C8B-B14F-4D97-AF65-F5344CB8AC3E}">
        <p14:creationId xmlns:p14="http://schemas.microsoft.com/office/powerpoint/2010/main" val="21439491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Design </a:t>
            </a:r>
            <a:r>
              <a:rPr lang="en-AU" u="sng" dirty="0" smtClean="0"/>
              <a:t>your </a:t>
            </a:r>
            <a:r>
              <a:rPr lang="en-AU" dirty="0" smtClean="0"/>
              <a:t>problem</a:t>
            </a:r>
            <a:endParaRPr lang="en-AU" dirty="0"/>
          </a:p>
        </p:txBody>
      </p:sp>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4525" r="12926"/>
          <a:stretch/>
        </p:blipFill>
        <p:spPr>
          <a:xfrm>
            <a:off x="5385601" y="1375394"/>
            <a:ext cx="3434400" cy="3381374"/>
          </a:xfrm>
        </p:spPr>
      </p:pic>
      <p:sp>
        <p:nvSpPr>
          <p:cNvPr id="5" name="TextBox 4"/>
          <p:cNvSpPr txBox="1"/>
          <p:nvPr/>
        </p:nvSpPr>
        <p:spPr>
          <a:xfrm>
            <a:off x="457200" y="1684800"/>
            <a:ext cx="4741200" cy="2246769"/>
          </a:xfrm>
          <a:prstGeom prst="rect">
            <a:avLst/>
          </a:prstGeom>
          <a:noFill/>
        </p:spPr>
        <p:txBody>
          <a:bodyPr wrap="square" rtlCol="0">
            <a:spAutoFit/>
          </a:bodyPr>
          <a:lstStyle/>
          <a:p>
            <a:r>
              <a:rPr lang="en-AU" sz="2800" dirty="0" smtClean="0"/>
              <a:t>Study area: Tasmania, Australia</a:t>
            </a:r>
          </a:p>
          <a:p>
            <a:endParaRPr lang="en-AU" sz="2800" dirty="0"/>
          </a:p>
          <a:p>
            <a:r>
              <a:rPr lang="en-AU" sz="2800" dirty="0" smtClean="0"/>
              <a:t>Planning units: 1130 hexagons </a:t>
            </a:r>
          </a:p>
          <a:p>
            <a:endParaRPr lang="en-AU" sz="2800" dirty="0"/>
          </a:p>
          <a:p>
            <a:r>
              <a:rPr lang="en-AU" sz="2800" dirty="0" smtClean="0"/>
              <a:t>Features: 63 vegetation types</a:t>
            </a:r>
            <a:endParaRPr lang="en-AU" sz="2800" dirty="0"/>
          </a:p>
        </p:txBody>
      </p:sp>
    </p:spTree>
    <p:extLst>
      <p:ext uri="{BB962C8B-B14F-4D97-AF65-F5344CB8AC3E}">
        <p14:creationId xmlns:p14="http://schemas.microsoft.com/office/powerpoint/2010/main" val="552598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Design </a:t>
            </a:r>
            <a:r>
              <a:rPr lang="en-AU" u="sng" dirty="0" smtClean="0"/>
              <a:t>your </a:t>
            </a:r>
            <a:r>
              <a:rPr lang="en-AU" dirty="0" smtClean="0"/>
              <a:t>problem</a:t>
            </a:r>
            <a:endParaRPr lang="en-AU" dirty="0"/>
          </a:p>
        </p:txBody>
      </p:sp>
      <p:pic>
        <p:nvPicPr>
          <p:cNvPr id="6" name="Content Placeholder 5"/>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8287" r="17538"/>
          <a:stretch/>
        </p:blipFill>
        <p:spPr>
          <a:xfrm>
            <a:off x="5857200" y="1345414"/>
            <a:ext cx="3002400" cy="3341785"/>
          </a:xfrm>
        </p:spPr>
      </p:pic>
      <p:sp>
        <p:nvSpPr>
          <p:cNvPr id="9" name="TextBox 8"/>
          <p:cNvSpPr txBox="1"/>
          <p:nvPr/>
        </p:nvSpPr>
        <p:spPr>
          <a:xfrm>
            <a:off x="100800" y="1338214"/>
            <a:ext cx="5853600" cy="2246769"/>
          </a:xfrm>
          <a:prstGeom prst="rect">
            <a:avLst/>
          </a:prstGeom>
          <a:noFill/>
        </p:spPr>
        <p:txBody>
          <a:bodyPr wrap="square" rtlCol="0">
            <a:spAutoFit/>
          </a:bodyPr>
          <a:lstStyle/>
          <a:p>
            <a:r>
              <a:rPr lang="en-AU" sz="2000" dirty="0" smtClean="0">
                <a:latin typeface="Courier New" panose="02070309020205020404" pitchFamily="49" charset="0"/>
                <a:cs typeface="Courier New" panose="02070309020205020404" pitchFamily="49" charset="0"/>
              </a:rPr>
              <a:t>problem(</a:t>
            </a:r>
            <a:r>
              <a:rPr lang="en-AU" sz="2000" dirty="0" err="1" smtClean="0">
                <a:latin typeface="Courier New" panose="02070309020205020404" pitchFamily="49" charset="0"/>
                <a:cs typeface="Courier New" panose="02070309020205020404" pitchFamily="49" charset="0"/>
              </a:rPr>
              <a:t>tas_pu</a:t>
            </a:r>
            <a:r>
              <a:rPr lang="en-AU" sz="2000" dirty="0">
                <a:latin typeface="Courier New" panose="02070309020205020404" pitchFamily="49" charset="0"/>
                <a:cs typeface="Courier New" panose="02070309020205020404" pitchFamily="49" charset="0"/>
              </a:rPr>
              <a:t>, </a:t>
            </a:r>
            <a:r>
              <a:rPr lang="en-AU" sz="2000" dirty="0" err="1">
                <a:latin typeface="Courier New" panose="02070309020205020404" pitchFamily="49" charset="0"/>
                <a:cs typeface="Courier New" panose="02070309020205020404" pitchFamily="49" charset="0"/>
              </a:rPr>
              <a:t>tas_features</a:t>
            </a:r>
            <a:r>
              <a:rPr lang="en-AU" sz="2000" dirty="0" smtClean="0">
                <a:latin typeface="Courier New" panose="02070309020205020404" pitchFamily="49" charset="0"/>
                <a:cs typeface="Courier New" panose="02070309020205020404" pitchFamily="49" charset="0"/>
              </a:rPr>
              <a:t>, </a:t>
            </a:r>
          </a:p>
          <a:p>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       "</a:t>
            </a:r>
            <a:r>
              <a:rPr lang="en-AU" sz="2000" dirty="0">
                <a:latin typeface="Courier New" panose="02070309020205020404" pitchFamily="49" charset="0"/>
                <a:cs typeface="Courier New" panose="02070309020205020404" pitchFamily="49" charset="0"/>
              </a:rPr>
              <a:t>cost") %&gt;%</a:t>
            </a:r>
          </a:p>
          <a:p>
            <a:r>
              <a:rPr lang="en-AU" sz="2000" dirty="0" err="1" smtClean="0">
                <a:latin typeface="Courier New" panose="02070309020205020404" pitchFamily="49" charset="0"/>
                <a:cs typeface="Courier New" panose="02070309020205020404" pitchFamily="49" charset="0"/>
              </a:rPr>
              <a:t>add_min_set_objective</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add_relative_targets</a:t>
            </a:r>
            <a:r>
              <a:rPr lang="en-AU" sz="2000" dirty="0" smtClean="0">
                <a:latin typeface="Courier New" panose="02070309020205020404" pitchFamily="49" charset="0"/>
                <a:cs typeface="Courier New" panose="02070309020205020404" pitchFamily="49" charset="0"/>
              </a:rPr>
              <a:t>(0.1</a:t>
            </a:r>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%&gt;%    </a:t>
            </a:r>
            <a:r>
              <a:rPr lang="en-AU" sz="2000" dirty="0" err="1" smtClean="0">
                <a:latin typeface="Courier New" panose="02070309020205020404" pitchFamily="49" charset="0"/>
                <a:cs typeface="Courier New" panose="02070309020205020404" pitchFamily="49" charset="0"/>
              </a:rPr>
              <a:t>add_binary_decisions</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add_gurobi_solver</a:t>
            </a:r>
            <a:r>
              <a:rPr lang="en-AU" sz="2000" dirty="0" smtClean="0">
                <a:latin typeface="Courier New" panose="02070309020205020404" pitchFamily="49" charset="0"/>
                <a:cs typeface="Courier New" panose="02070309020205020404" pitchFamily="49" charset="0"/>
              </a:rPr>
              <a:t>(gap </a:t>
            </a:r>
            <a:r>
              <a:rPr lang="en-AU" sz="2000" dirty="0">
                <a:latin typeface="Courier New" panose="02070309020205020404" pitchFamily="49" charset="0"/>
                <a:cs typeface="Courier New" panose="02070309020205020404" pitchFamily="49" charset="0"/>
              </a:rPr>
              <a:t>= 0</a:t>
            </a:r>
            <a:r>
              <a:rPr lang="en-AU" sz="2000" dirty="0" smtClean="0">
                <a:latin typeface="Courier New" panose="02070309020205020404" pitchFamily="49" charset="0"/>
                <a:cs typeface="Courier New" panose="02070309020205020404" pitchFamily="49" charset="0"/>
              </a:rPr>
              <a:t>) %&gt;% </a:t>
            </a:r>
            <a:r>
              <a:rPr lang="en-AU" sz="2000" dirty="0">
                <a:latin typeface="Courier New" panose="02070309020205020404" pitchFamily="49" charset="0"/>
                <a:cs typeface="Courier New" panose="02070309020205020404" pitchFamily="49" charset="0"/>
              </a:rPr>
              <a:t>solve</a:t>
            </a:r>
            <a:r>
              <a:rPr lang="en-AU" sz="2000" dirty="0" smtClean="0">
                <a:latin typeface="Courier New" panose="02070309020205020404" pitchFamily="49" charset="0"/>
                <a:cs typeface="Courier New" panose="02070309020205020404" pitchFamily="49" charset="0"/>
              </a:rPr>
              <a:t>()</a:t>
            </a:r>
            <a:endParaRPr lang="en-AU"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378119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Design </a:t>
            </a:r>
            <a:r>
              <a:rPr lang="en-AU" u="sng" dirty="0" smtClean="0"/>
              <a:t>your </a:t>
            </a:r>
            <a:r>
              <a:rPr lang="en-AU" dirty="0" smtClean="0"/>
              <a:t>problem</a:t>
            </a:r>
            <a:endParaRPr lang="en-AU" dirty="0"/>
          </a:p>
        </p:txBody>
      </p:sp>
      <p:sp>
        <p:nvSpPr>
          <p:cNvPr id="7" name="TextBox 6"/>
          <p:cNvSpPr txBox="1"/>
          <p:nvPr/>
        </p:nvSpPr>
        <p:spPr>
          <a:xfrm>
            <a:off x="100800" y="1338214"/>
            <a:ext cx="184731" cy="400110"/>
          </a:xfrm>
          <a:prstGeom prst="rect">
            <a:avLst/>
          </a:prstGeom>
          <a:noFill/>
        </p:spPr>
        <p:txBody>
          <a:bodyPr wrap="none" rtlCol="0">
            <a:spAutoFit/>
          </a:bodyPr>
          <a:lstStyle/>
          <a:p>
            <a:endParaRPr lang="en-AU" sz="2000" dirty="0">
              <a:latin typeface="Courier New" panose="02070309020205020404" pitchFamily="49" charset="0"/>
              <a:cs typeface="Courier New" panose="02070309020205020404" pitchFamily="49" charset="0"/>
            </a:endParaRPr>
          </a:p>
        </p:txBody>
      </p:sp>
      <p:pic>
        <p:nvPicPr>
          <p:cNvPr id="12" name="Content Placeholder 11"/>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8028" r="17725"/>
          <a:stretch/>
        </p:blipFill>
        <p:spPr>
          <a:xfrm>
            <a:off x="5932800" y="1338214"/>
            <a:ext cx="3052800" cy="3394075"/>
          </a:xfrm>
        </p:spPr>
      </p:pic>
      <p:sp>
        <p:nvSpPr>
          <p:cNvPr id="14" name="TextBox 13"/>
          <p:cNvSpPr txBox="1"/>
          <p:nvPr/>
        </p:nvSpPr>
        <p:spPr>
          <a:xfrm>
            <a:off x="100800" y="1345414"/>
            <a:ext cx="5853600" cy="2554545"/>
          </a:xfrm>
          <a:prstGeom prst="rect">
            <a:avLst/>
          </a:prstGeom>
          <a:noFill/>
        </p:spPr>
        <p:txBody>
          <a:bodyPr wrap="square" rtlCol="0">
            <a:spAutoFit/>
          </a:bodyPr>
          <a:lstStyle/>
          <a:p>
            <a:r>
              <a:rPr lang="en-AU" sz="2000" dirty="0" smtClean="0">
                <a:latin typeface="Courier New" panose="02070309020205020404" pitchFamily="49" charset="0"/>
                <a:cs typeface="Courier New" panose="02070309020205020404" pitchFamily="49" charset="0"/>
              </a:rPr>
              <a:t>problem(</a:t>
            </a:r>
            <a:r>
              <a:rPr lang="en-AU" sz="2000" dirty="0" err="1" smtClean="0">
                <a:latin typeface="Courier New" panose="02070309020205020404" pitchFamily="49" charset="0"/>
                <a:cs typeface="Courier New" panose="02070309020205020404" pitchFamily="49" charset="0"/>
              </a:rPr>
              <a:t>tas_pu</a:t>
            </a:r>
            <a:r>
              <a:rPr lang="en-AU" sz="2000" dirty="0">
                <a:latin typeface="Courier New" panose="02070309020205020404" pitchFamily="49" charset="0"/>
                <a:cs typeface="Courier New" panose="02070309020205020404" pitchFamily="49" charset="0"/>
              </a:rPr>
              <a:t>, </a:t>
            </a:r>
            <a:r>
              <a:rPr lang="en-AU" sz="2000" dirty="0" err="1">
                <a:latin typeface="Courier New" panose="02070309020205020404" pitchFamily="49" charset="0"/>
                <a:cs typeface="Courier New" panose="02070309020205020404" pitchFamily="49" charset="0"/>
              </a:rPr>
              <a:t>tas_features</a:t>
            </a:r>
            <a:r>
              <a:rPr lang="en-AU" sz="2000" dirty="0" smtClean="0">
                <a:latin typeface="Courier New" panose="02070309020205020404" pitchFamily="49" charset="0"/>
                <a:cs typeface="Courier New" panose="02070309020205020404" pitchFamily="49" charset="0"/>
              </a:rPr>
              <a:t>, </a:t>
            </a:r>
          </a:p>
          <a:p>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       "</a:t>
            </a:r>
            <a:r>
              <a:rPr lang="en-AU" sz="2000" dirty="0">
                <a:latin typeface="Courier New" panose="02070309020205020404" pitchFamily="49" charset="0"/>
                <a:cs typeface="Courier New" panose="02070309020205020404" pitchFamily="49" charset="0"/>
              </a:rPr>
              <a:t>cost") %&gt;%</a:t>
            </a:r>
          </a:p>
          <a:p>
            <a:r>
              <a:rPr lang="en-AU" sz="2000" dirty="0" err="1" smtClean="0">
                <a:latin typeface="Courier New" panose="02070309020205020404" pitchFamily="49" charset="0"/>
                <a:cs typeface="Courier New" panose="02070309020205020404" pitchFamily="49" charset="0"/>
              </a:rPr>
              <a:t>add_min_set_objective</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add_relative_targets</a:t>
            </a:r>
            <a:r>
              <a:rPr lang="en-AU" sz="2000" dirty="0" smtClean="0">
                <a:latin typeface="Courier New" panose="02070309020205020404" pitchFamily="49" charset="0"/>
                <a:cs typeface="Courier New" panose="02070309020205020404" pitchFamily="49" charset="0"/>
              </a:rPr>
              <a:t>(0.1</a:t>
            </a:r>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%&gt;%    </a:t>
            </a:r>
            <a:r>
              <a:rPr lang="en-AU" sz="2000" u="heavy" dirty="0" err="1" smtClean="0">
                <a:uFill>
                  <a:solidFill>
                    <a:srgbClr val="FF0000"/>
                  </a:solidFill>
                </a:uFill>
                <a:latin typeface="Courier New" panose="02070309020205020404" pitchFamily="49" charset="0"/>
                <a:cs typeface="Courier New" panose="02070309020205020404" pitchFamily="49" charset="0"/>
              </a:rPr>
              <a:t>add_locked_in_constraints</a:t>
            </a:r>
            <a:r>
              <a:rPr lang="en-AU" sz="2000" u="heavy" dirty="0" smtClean="0">
                <a:uFill>
                  <a:solidFill>
                    <a:srgbClr val="FF0000"/>
                  </a:solidFill>
                </a:uFill>
                <a:latin typeface="Courier New" panose="02070309020205020404" pitchFamily="49" charset="0"/>
                <a:cs typeface="Courier New" panose="02070309020205020404" pitchFamily="49" charset="0"/>
              </a:rPr>
              <a:t>("in")</a:t>
            </a:r>
            <a:r>
              <a:rPr lang="en-AU" sz="2000" dirty="0" smtClean="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add_binary_decisions</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add_gurobi_solver</a:t>
            </a:r>
            <a:r>
              <a:rPr lang="en-AU" sz="2000" dirty="0" smtClean="0">
                <a:latin typeface="Courier New" panose="02070309020205020404" pitchFamily="49" charset="0"/>
                <a:cs typeface="Courier New" panose="02070309020205020404" pitchFamily="49" charset="0"/>
              </a:rPr>
              <a:t>(gap </a:t>
            </a:r>
            <a:r>
              <a:rPr lang="en-AU" sz="2000" dirty="0">
                <a:latin typeface="Courier New" panose="02070309020205020404" pitchFamily="49" charset="0"/>
                <a:cs typeface="Courier New" panose="02070309020205020404" pitchFamily="49" charset="0"/>
              </a:rPr>
              <a:t>= 0</a:t>
            </a:r>
            <a:r>
              <a:rPr lang="en-AU" sz="2000" dirty="0" smtClean="0">
                <a:latin typeface="Courier New" panose="02070309020205020404" pitchFamily="49" charset="0"/>
                <a:cs typeface="Courier New" panose="02070309020205020404" pitchFamily="49" charset="0"/>
              </a:rPr>
              <a:t>) %&gt;% </a:t>
            </a:r>
            <a:r>
              <a:rPr lang="en-AU" sz="2000" dirty="0">
                <a:latin typeface="Courier New" panose="02070309020205020404" pitchFamily="49" charset="0"/>
                <a:cs typeface="Courier New" panose="02070309020205020404" pitchFamily="49" charset="0"/>
              </a:rPr>
              <a:t>solve</a:t>
            </a:r>
            <a:r>
              <a:rPr lang="en-AU" sz="2000" dirty="0" smtClean="0">
                <a:latin typeface="Courier New" panose="02070309020205020404" pitchFamily="49" charset="0"/>
                <a:cs typeface="Courier New" panose="02070309020205020404" pitchFamily="49" charset="0"/>
              </a:rPr>
              <a:t>()</a:t>
            </a:r>
            <a:endParaRPr lang="en-AU"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887467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Design </a:t>
            </a:r>
            <a:r>
              <a:rPr lang="en-AU" u="sng" dirty="0" smtClean="0"/>
              <a:t>your </a:t>
            </a:r>
            <a:r>
              <a:rPr lang="en-AU" dirty="0" smtClean="0"/>
              <a:t>problem</a:t>
            </a:r>
            <a:endParaRPr lang="en-AU" dirty="0"/>
          </a:p>
        </p:txBody>
      </p:sp>
      <p:sp>
        <p:nvSpPr>
          <p:cNvPr id="7" name="TextBox 6"/>
          <p:cNvSpPr txBox="1"/>
          <p:nvPr/>
        </p:nvSpPr>
        <p:spPr>
          <a:xfrm>
            <a:off x="100800" y="1338214"/>
            <a:ext cx="184731" cy="400110"/>
          </a:xfrm>
          <a:prstGeom prst="rect">
            <a:avLst/>
          </a:prstGeom>
          <a:noFill/>
        </p:spPr>
        <p:txBody>
          <a:bodyPr wrap="none" rtlCol="0">
            <a:spAutoFit/>
          </a:bodyPr>
          <a:lstStyle/>
          <a:p>
            <a:endParaRPr lang="en-AU" sz="2000" dirty="0">
              <a:latin typeface="Courier New" panose="02070309020205020404" pitchFamily="49" charset="0"/>
              <a:cs typeface="Courier New" panose="02070309020205020404" pitchFamily="49" charset="0"/>
            </a:endParaRPr>
          </a:p>
        </p:txBody>
      </p:sp>
      <p:pic>
        <p:nvPicPr>
          <p:cNvPr id="5" name="Content Placeholder 4"/>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7574" r="18180"/>
          <a:stretch/>
        </p:blipFill>
        <p:spPr>
          <a:xfrm>
            <a:off x="5918400" y="1338214"/>
            <a:ext cx="3052800" cy="3394075"/>
          </a:xfrm>
        </p:spPr>
      </p:pic>
      <p:sp>
        <p:nvSpPr>
          <p:cNvPr id="6" name="TextBox 5"/>
          <p:cNvSpPr txBox="1"/>
          <p:nvPr/>
        </p:nvSpPr>
        <p:spPr>
          <a:xfrm>
            <a:off x="100800" y="1345414"/>
            <a:ext cx="5853600" cy="2554545"/>
          </a:xfrm>
          <a:prstGeom prst="rect">
            <a:avLst/>
          </a:prstGeom>
          <a:noFill/>
        </p:spPr>
        <p:txBody>
          <a:bodyPr wrap="square" rtlCol="0">
            <a:spAutoFit/>
          </a:bodyPr>
          <a:lstStyle/>
          <a:p>
            <a:r>
              <a:rPr lang="en-AU" sz="2000" dirty="0" smtClean="0">
                <a:latin typeface="Courier New" panose="02070309020205020404" pitchFamily="49" charset="0"/>
                <a:cs typeface="Courier New" panose="02070309020205020404" pitchFamily="49" charset="0"/>
              </a:rPr>
              <a:t>problem(</a:t>
            </a:r>
            <a:r>
              <a:rPr lang="en-AU" sz="2000" dirty="0" err="1" smtClean="0">
                <a:latin typeface="Courier New" panose="02070309020205020404" pitchFamily="49" charset="0"/>
                <a:cs typeface="Courier New" panose="02070309020205020404" pitchFamily="49" charset="0"/>
              </a:rPr>
              <a:t>tas_pu</a:t>
            </a:r>
            <a:r>
              <a:rPr lang="en-AU" sz="2000" dirty="0">
                <a:latin typeface="Courier New" panose="02070309020205020404" pitchFamily="49" charset="0"/>
                <a:cs typeface="Courier New" panose="02070309020205020404" pitchFamily="49" charset="0"/>
              </a:rPr>
              <a:t>, </a:t>
            </a:r>
            <a:r>
              <a:rPr lang="en-AU" sz="2000" dirty="0" err="1">
                <a:latin typeface="Courier New" panose="02070309020205020404" pitchFamily="49" charset="0"/>
                <a:cs typeface="Courier New" panose="02070309020205020404" pitchFamily="49" charset="0"/>
              </a:rPr>
              <a:t>tas_features</a:t>
            </a:r>
            <a:r>
              <a:rPr lang="en-AU" sz="2000" dirty="0" smtClean="0">
                <a:latin typeface="Courier New" panose="02070309020205020404" pitchFamily="49" charset="0"/>
                <a:cs typeface="Courier New" panose="02070309020205020404" pitchFamily="49" charset="0"/>
              </a:rPr>
              <a:t>, </a:t>
            </a:r>
          </a:p>
          <a:p>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       "</a:t>
            </a:r>
            <a:r>
              <a:rPr lang="en-AU" sz="2000" dirty="0">
                <a:latin typeface="Courier New" panose="02070309020205020404" pitchFamily="49" charset="0"/>
                <a:cs typeface="Courier New" panose="02070309020205020404" pitchFamily="49" charset="0"/>
              </a:rPr>
              <a:t>cost") %&gt;%</a:t>
            </a:r>
          </a:p>
          <a:p>
            <a:r>
              <a:rPr lang="en-AU" sz="2000" dirty="0" err="1" smtClean="0">
                <a:latin typeface="Courier New" panose="02070309020205020404" pitchFamily="49" charset="0"/>
                <a:cs typeface="Courier New" panose="02070309020205020404" pitchFamily="49" charset="0"/>
              </a:rPr>
              <a:t>add_min_set_objective</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add_relative_targets</a:t>
            </a:r>
            <a:r>
              <a:rPr lang="en-AU" sz="2000" dirty="0" smtClean="0">
                <a:latin typeface="Courier New" panose="02070309020205020404" pitchFamily="49" charset="0"/>
                <a:cs typeface="Courier New" panose="02070309020205020404" pitchFamily="49" charset="0"/>
              </a:rPr>
              <a:t>(0.1</a:t>
            </a:r>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%&gt;%    </a:t>
            </a:r>
            <a:r>
              <a:rPr lang="en-AU" sz="2000" u="heavy" dirty="0" err="1" smtClean="0">
                <a:uFill>
                  <a:solidFill>
                    <a:srgbClr val="FF0000"/>
                  </a:solidFill>
                </a:uFill>
                <a:latin typeface="Courier New" panose="02070309020205020404" pitchFamily="49" charset="0"/>
                <a:cs typeface="Courier New" panose="02070309020205020404" pitchFamily="49" charset="0"/>
              </a:rPr>
              <a:t>add_locked_in_constraints</a:t>
            </a:r>
            <a:r>
              <a:rPr lang="en-AU" sz="2000" u="heavy" dirty="0" smtClean="0">
                <a:uFill>
                  <a:solidFill>
                    <a:srgbClr val="FF0000"/>
                  </a:solidFill>
                </a:uFill>
                <a:latin typeface="Courier New" panose="02070309020205020404" pitchFamily="49" charset="0"/>
                <a:cs typeface="Courier New" panose="02070309020205020404" pitchFamily="49" charset="0"/>
              </a:rPr>
              <a:t>("in")</a:t>
            </a:r>
            <a:r>
              <a:rPr lang="en-AU" sz="2000" dirty="0" smtClean="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add_binary_decisions</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add_gurobi_solver</a:t>
            </a:r>
            <a:r>
              <a:rPr lang="en-AU" sz="2000" dirty="0" smtClean="0">
                <a:latin typeface="Courier New" panose="02070309020205020404" pitchFamily="49" charset="0"/>
                <a:cs typeface="Courier New" panose="02070309020205020404" pitchFamily="49" charset="0"/>
              </a:rPr>
              <a:t>(gap </a:t>
            </a:r>
            <a:r>
              <a:rPr lang="en-AU" sz="2000" dirty="0">
                <a:latin typeface="Courier New" panose="02070309020205020404" pitchFamily="49" charset="0"/>
                <a:cs typeface="Courier New" panose="02070309020205020404" pitchFamily="49" charset="0"/>
              </a:rPr>
              <a:t>= 0</a:t>
            </a:r>
            <a:r>
              <a:rPr lang="en-AU" sz="2000" dirty="0" smtClean="0">
                <a:latin typeface="Courier New" panose="02070309020205020404" pitchFamily="49" charset="0"/>
                <a:cs typeface="Courier New" panose="02070309020205020404" pitchFamily="49" charset="0"/>
              </a:rPr>
              <a:t>) %&gt;% </a:t>
            </a:r>
            <a:r>
              <a:rPr lang="en-AU" sz="2000" dirty="0">
                <a:latin typeface="Courier New" panose="02070309020205020404" pitchFamily="49" charset="0"/>
                <a:cs typeface="Courier New" panose="02070309020205020404" pitchFamily="49" charset="0"/>
              </a:rPr>
              <a:t>solve</a:t>
            </a:r>
            <a:r>
              <a:rPr lang="en-AU" sz="2000" dirty="0" smtClean="0">
                <a:latin typeface="Courier New" panose="02070309020205020404" pitchFamily="49" charset="0"/>
                <a:cs typeface="Courier New" panose="02070309020205020404" pitchFamily="49" charset="0"/>
              </a:rPr>
              <a:t>()</a:t>
            </a:r>
            <a:endParaRPr lang="en-AU"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7544474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815163" y="1051928"/>
            <a:ext cx="4572000" cy="3416320"/>
          </a:xfrm>
          <a:prstGeom prst="rect">
            <a:avLst/>
          </a:prstGeom>
        </p:spPr>
        <p:txBody>
          <a:bodyPr>
            <a:spAutoFit/>
          </a:bodyPr>
          <a:lstStyle/>
          <a:p>
            <a:pPr marL="285750" indent="-285750">
              <a:buFont typeface="Arial" panose="020B0604020202020204" pitchFamily="34" charset="0"/>
              <a:buChar char="•"/>
            </a:pPr>
            <a:r>
              <a:rPr lang="en-AU" sz="2400" dirty="0"/>
              <a:t>Joe </a:t>
            </a:r>
            <a:r>
              <a:rPr lang="en-AU" sz="2400" dirty="0" smtClean="0"/>
              <a:t>Bennett</a:t>
            </a:r>
          </a:p>
          <a:p>
            <a:pPr marL="285750" indent="-285750">
              <a:buFont typeface="Arial" panose="020B0604020202020204" pitchFamily="34" charset="0"/>
              <a:buChar char="•"/>
            </a:pPr>
            <a:endParaRPr lang="en-AU" sz="2400" dirty="0"/>
          </a:p>
          <a:p>
            <a:pPr marL="285750" indent="-285750">
              <a:buFont typeface="Arial" panose="020B0604020202020204" pitchFamily="34" charset="0"/>
              <a:buChar char="•"/>
            </a:pPr>
            <a:endParaRPr lang="en-AU" sz="2400" dirty="0"/>
          </a:p>
          <a:p>
            <a:pPr marL="285750" indent="-285750">
              <a:buFont typeface="Arial" panose="020B0604020202020204" pitchFamily="34" charset="0"/>
              <a:buChar char="•"/>
            </a:pPr>
            <a:r>
              <a:rPr lang="en-AU" sz="2400" dirty="0"/>
              <a:t>Peter </a:t>
            </a:r>
            <a:r>
              <a:rPr lang="en-AU" sz="2400" dirty="0" err="1" smtClean="0"/>
              <a:t>Arcese</a:t>
            </a:r>
            <a:endParaRPr lang="en-AU" sz="2400" dirty="0" smtClean="0"/>
          </a:p>
          <a:p>
            <a:pPr marL="285750" indent="-285750">
              <a:buFont typeface="Arial" panose="020B0604020202020204" pitchFamily="34" charset="0"/>
              <a:buChar char="•"/>
            </a:pPr>
            <a:endParaRPr lang="en-AU" sz="2400" dirty="0"/>
          </a:p>
          <a:p>
            <a:pPr marL="285750" indent="-285750">
              <a:buFont typeface="Arial" panose="020B0604020202020204" pitchFamily="34" charset="0"/>
              <a:buChar char="•"/>
            </a:pPr>
            <a:endParaRPr lang="en-AU" sz="2400" dirty="0"/>
          </a:p>
          <a:p>
            <a:pPr marL="285750" indent="-285750">
              <a:buFont typeface="Arial" panose="020B0604020202020204" pitchFamily="34" charset="0"/>
              <a:buChar char="•"/>
            </a:pPr>
            <a:r>
              <a:rPr lang="en-AU" sz="2400" dirty="0"/>
              <a:t>Hugh </a:t>
            </a:r>
            <a:r>
              <a:rPr lang="en-AU" sz="2400" dirty="0" smtClean="0"/>
              <a:t>Possingham</a:t>
            </a:r>
          </a:p>
          <a:p>
            <a:pPr marL="285750" indent="-285750">
              <a:buFont typeface="Arial" panose="020B0604020202020204" pitchFamily="34" charset="0"/>
              <a:buChar char="•"/>
            </a:pPr>
            <a:endParaRPr lang="en-AU" sz="2400" dirty="0"/>
          </a:p>
          <a:p>
            <a:pPr marL="285750" indent="-285750">
              <a:buFont typeface="Arial" panose="020B0604020202020204" pitchFamily="34" charset="0"/>
              <a:buChar char="•"/>
            </a:pPr>
            <a:endParaRPr lang="en-AU" sz="2400" dirty="0"/>
          </a:p>
        </p:txBody>
      </p:sp>
      <p:sp>
        <p:nvSpPr>
          <p:cNvPr id="3" name="TextBox 2"/>
          <p:cNvSpPr txBox="1"/>
          <p:nvPr/>
        </p:nvSpPr>
        <p:spPr>
          <a:xfrm>
            <a:off x="256148" y="1053251"/>
            <a:ext cx="3945204" cy="4154984"/>
          </a:xfrm>
          <a:prstGeom prst="rect">
            <a:avLst/>
          </a:prstGeom>
          <a:noFill/>
        </p:spPr>
        <p:txBody>
          <a:bodyPr wrap="square" rtlCol="0">
            <a:spAutoFit/>
          </a:bodyPr>
          <a:lstStyle/>
          <a:p>
            <a:pPr marL="285750" indent="-285750">
              <a:buFont typeface="Arial" panose="020B0604020202020204" pitchFamily="34" charset="0"/>
              <a:buChar char="•"/>
            </a:pPr>
            <a:r>
              <a:rPr lang="en-AU" sz="2400" dirty="0" smtClean="0"/>
              <a:t>Richard Schuster</a:t>
            </a:r>
          </a:p>
          <a:p>
            <a:pPr marL="285750" indent="-285750">
              <a:buFont typeface="Arial" panose="020B0604020202020204" pitchFamily="34" charset="0"/>
              <a:buChar char="•"/>
            </a:pPr>
            <a:endParaRPr lang="en-AU" sz="2400" dirty="0" smtClean="0"/>
          </a:p>
          <a:p>
            <a:pPr marL="285750" indent="-285750">
              <a:buFont typeface="Arial" panose="020B0604020202020204" pitchFamily="34" charset="0"/>
              <a:buChar char="•"/>
            </a:pPr>
            <a:endParaRPr lang="en-AU" sz="2400" dirty="0"/>
          </a:p>
          <a:p>
            <a:pPr marL="285750" indent="-285750">
              <a:buFont typeface="Arial" panose="020B0604020202020204" pitchFamily="34" charset="0"/>
              <a:buChar char="•"/>
            </a:pPr>
            <a:r>
              <a:rPr lang="en-AU" sz="2400" dirty="0" smtClean="0"/>
              <a:t>Matt Strimas-Mackey</a:t>
            </a:r>
          </a:p>
          <a:p>
            <a:pPr marL="285750" indent="-285750">
              <a:buFont typeface="Arial" panose="020B0604020202020204" pitchFamily="34" charset="0"/>
              <a:buChar char="•"/>
            </a:pPr>
            <a:endParaRPr lang="en-AU" sz="2400" dirty="0" smtClean="0"/>
          </a:p>
          <a:p>
            <a:pPr marL="285750" indent="-285750">
              <a:buFont typeface="Arial" panose="020B0604020202020204" pitchFamily="34" charset="0"/>
              <a:buChar char="•"/>
            </a:pPr>
            <a:endParaRPr lang="en-AU" sz="2400" dirty="0"/>
          </a:p>
          <a:p>
            <a:pPr marL="285750" indent="-285750">
              <a:buFont typeface="Arial" panose="020B0604020202020204" pitchFamily="34" charset="0"/>
              <a:buChar char="•"/>
            </a:pPr>
            <a:r>
              <a:rPr lang="en-AU" sz="2400" dirty="0" smtClean="0"/>
              <a:t>Nina Morrell</a:t>
            </a:r>
          </a:p>
          <a:p>
            <a:pPr marL="285750" indent="-285750">
              <a:buFont typeface="Arial" panose="020B0604020202020204" pitchFamily="34" charset="0"/>
              <a:buChar char="•"/>
            </a:pPr>
            <a:endParaRPr lang="en-AU" sz="2400" dirty="0" smtClean="0"/>
          </a:p>
          <a:p>
            <a:pPr marL="285750" indent="-285750">
              <a:buFont typeface="Arial" panose="020B0604020202020204" pitchFamily="34" charset="0"/>
              <a:buChar char="•"/>
            </a:pPr>
            <a:endParaRPr lang="en-AU" sz="2400" dirty="0"/>
          </a:p>
          <a:p>
            <a:pPr marL="285750" indent="-285750">
              <a:buFont typeface="Arial" panose="020B0604020202020204" pitchFamily="34" charset="0"/>
              <a:buChar char="•"/>
            </a:pPr>
            <a:r>
              <a:rPr lang="en-AU" sz="2400" dirty="0" smtClean="0"/>
              <a:t>Matt Watts</a:t>
            </a:r>
          </a:p>
          <a:p>
            <a:pPr marL="285750" indent="-285750">
              <a:buFont typeface="Arial" panose="020B0604020202020204" pitchFamily="34" charset="0"/>
              <a:buChar char="•"/>
            </a:pPr>
            <a:endParaRPr lang="en-AU" sz="2400" dirty="0"/>
          </a:p>
        </p:txBody>
      </p:sp>
      <p:sp>
        <p:nvSpPr>
          <p:cNvPr id="2" name="Title 1"/>
          <p:cNvSpPr>
            <a:spLocks noGrp="1"/>
          </p:cNvSpPr>
          <p:nvPr>
            <p:ph type="title"/>
          </p:nvPr>
        </p:nvSpPr>
        <p:spPr>
          <a:xfrm>
            <a:off x="374073" y="0"/>
            <a:ext cx="8229600" cy="857250"/>
          </a:xfrm>
        </p:spPr>
        <p:txBody>
          <a:bodyPr/>
          <a:lstStyle/>
          <a:p>
            <a:r>
              <a:rPr lang="en-AU" dirty="0" smtClean="0"/>
              <a:t>Acknowledgements</a:t>
            </a:r>
            <a:endParaRPr lang="en-AU" dirty="0"/>
          </a:p>
        </p:txBody>
      </p:sp>
      <p:pic>
        <p:nvPicPr>
          <p:cNvPr id="10244" name="Picture 4" descr="https://carleton.ca/biology/wp-content/uploads/schuster-200x20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0783" y="932260"/>
            <a:ext cx="740569" cy="740569"/>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http://strimas.com/img/avata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79737" y="1961516"/>
            <a:ext cx="702661" cy="702661"/>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http://peter-arcese-lab.sites.olt.ubc.ca/files/2010/09/Nina_morrell-e147372727739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82548" y="2952864"/>
            <a:ext cx="697038" cy="805855"/>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http://marxan.net/downloads/uq_marxan_web_2/Matt_Watts_photo.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4222" y="4047405"/>
            <a:ext cx="673691" cy="887811"/>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https://forestry-profiles.sites.olt.ubc.ca/files/2013/07/cropped-Peter-Arces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22382" y="2031524"/>
            <a:ext cx="840035" cy="840035"/>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descr="https://carleton.ca/biology/wp-content/uploads/joe-bennett-head-shot1.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6053" y="806350"/>
            <a:ext cx="692692" cy="908449"/>
          </a:xfrm>
          <a:prstGeom prst="rect">
            <a:avLst/>
          </a:prstGeom>
          <a:noFill/>
          <a:extLst>
            <a:ext uri="{909E8E84-426E-40DD-AFC4-6F175D3DCCD1}">
              <a14:hiddenFill xmlns:a14="http://schemas.microsoft.com/office/drawing/2010/main">
                <a:solidFill>
                  <a:srgbClr val="FFFFFF"/>
                </a:solidFill>
              </a14:hiddenFill>
            </a:ext>
          </a:extLst>
        </p:spPr>
      </p:pic>
      <p:pic>
        <p:nvPicPr>
          <p:cNvPr id="10256" name="Picture 16" descr="Related imag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12839" y="3188284"/>
            <a:ext cx="859121" cy="859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9094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Design </a:t>
            </a:r>
            <a:r>
              <a:rPr lang="en-AU" u="sng" dirty="0" smtClean="0"/>
              <a:t>your </a:t>
            </a:r>
            <a:r>
              <a:rPr lang="en-AU" dirty="0" smtClean="0"/>
              <a:t>problem</a:t>
            </a:r>
            <a:endParaRPr lang="en-AU" dirty="0"/>
          </a:p>
        </p:txBody>
      </p:sp>
      <p:sp>
        <p:nvSpPr>
          <p:cNvPr id="7" name="TextBox 6"/>
          <p:cNvSpPr txBox="1"/>
          <p:nvPr/>
        </p:nvSpPr>
        <p:spPr>
          <a:xfrm>
            <a:off x="100800" y="1338214"/>
            <a:ext cx="184731" cy="400110"/>
          </a:xfrm>
          <a:prstGeom prst="rect">
            <a:avLst/>
          </a:prstGeom>
          <a:noFill/>
        </p:spPr>
        <p:txBody>
          <a:bodyPr wrap="none" rtlCol="0">
            <a:spAutoFit/>
          </a:bodyPr>
          <a:lstStyle/>
          <a:p>
            <a:endParaRPr lang="en-AU" sz="2000" dirty="0">
              <a:latin typeface="Courier New" panose="02070309020205020404" pitchFamily="49" charset="0"/>
              <a:cs typeface="Courier New" panose="02070309020205020404" pitchFamily="49" charset="0"/>
            </a:endParaRPr>
          </a:p>
        </p:txBody>
      </p:sp>
      <p:sp>
        <p:nvSpPr>
          <p:cNvPr id="10" name="TextBox 9"/>
          <p:cNvSpPr txBox="1"/>
          <p:nvPr/>
        </p:nvSpPr>
        <p:spPr>
          <a:xfrm>
            <a:off x="100800" y="1338214"/>
            <a:ext cx="5853600" cy="2862322"/>
          </a:xfrm>
          <a:prstGeom prst="rect">
            <a:avLst/>
          </a:prstGeom>
          <a:noFill/>
        </p:spPr>
        <p:txBody>
          <a:bodyPr wrap="square" rtlCol="0">
            <a:spAutoFit/>
          </a:bodyPr>
          <a:lstStyle/>
          <a:p>
            <a:r>
              <a:rPr lang="en-AU" sz="2000" dirty="0" smtClean="0">
                <a:latin typeface="Courier New" panose="02070309020205020404" pitchFamily="49" charset="0"/>
                <a:cs typeface="Courier New" panose="02070309020205020404" pitchFamily="49" charset="0"/>
              </a:rPr>
              <a:t>problem(</a:t>
            </a:r>
            <a:r>
              <a:rPr lang="en-AU" sz="2000" dirty="0" err="1" smtClean="0">
                <a:latin typeface="Courier New" panose="02070309020205020404" pitchFamily="49" charset="0"/>
                <a:cs typeface="Courier New" panose="02070309020205020404" pitchFamily="49" charset="0"/>
              </a:rPr>
              <a:t>tas_pu</a:t>
            </a:r>
            <a:r>
              <a:rPr lang="en-AU" sz="2000" dirty="0">
                <a:latin typeface="Courier New" panose="02070309020205020404" pitchFamily="49" charset="0"/>
                <a:cs typeface="Courier New" panose="02070309020205020404" pitchFamily="49" charset="0"/>
              </a:rPr>
              <a:t>, </a:t>
            </a:r>
            <a:r>
              <a:rPr lang="en-AU" sz="2000" dirty="0" err="1">
                <a:latin typeface="Courier New" panose="02070309020205020404" pitchFamily="49" charset="0"/>
                <a:cs typeface="Courier New" panose="02070309020205020404" pitchFamily="49" charset="0"/>
              </a:rPr>
              <a:t>tas_features</a:t>
            </a:r>
            <a:r>
              <a:rPr lang="en-AU" sz="2000" dirty="0" smtClean="0">
                <a:latin typeface="Courier New" panose="02070309020205020404" pitchFamily="49" charset="0"/>
                <a:cs typeface="Courier New" panose="02070309020205020404" pitchFamily="49" charset="0"/>
              </a:rPr>
              <a:t>, </a:t>
            </a:r>
          </a:p>
          <a:p>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       "</a:t>
            </a:r>
            <a:r>
              <a:rPr lang="en-AU" sz="2000" dirty="0">
                <a:latin typeface="Courier New" panose="02070309020205020404" pitchFamily="49" charset="0"/>
                <a:cs typeface="Courier New" panose="02070309020205020404" pitchFamily="49" charset="0"/>
              </a:rPr>
              <a:t>cost") %&gt;%</a:t>
            </a:r>
          </a:p>
          <a:p>
            <a:r>
              <a:rPr lang="en-AU" sz="2000" dirty="0" err="1" smtClean="0">
                <a:latin typeface="Courier New" panose="02070309020205020404" pitchFamily="49" charset="0"/>
                <a:cs typeface="Courier New" panose="02070309020205020404" pitchFamily="49" charset="0"/>
              </a:rPr>
              <a:t>add_min_set_objective</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add_relative_targets</a:t>
            </a:r>
            <a:r>
              <a:rPr lang="en-AU" sz="2000" dirty="0" smtClean="0">
                <a:latin typeface="Courier New" panose="02070309020205020404" pitchFamily="49" charset="0"/>
                <a:cs typeface="Courier New" panose="02070309020205020404" pitchFamily="49" charset="0"/>
              </a:rPr>
              <a:t>(0.1</a:t>
            </a:r>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%&gt;%    </a:t>
            </a:r>
            <a:r>
              <a:rPr lang="en-AU" sz="2000" dirty="0" err="1" smtClean="0">
                <a:latin typeface="Courier New" panose="02070309020205020404" pitchFamily="49" charset="0"/>
                <a:cs typeface="Courier New" panose="02070309020205020404" pitchFamily="49" charset="0"/>
              </a:rPr>
              <a:t>add_locked_in_constraints</a:t>
            </a:r>
            <a:r>
              <a:rPr lang="en-AU" sz="2000" dirty="0" smtClean="0">
                <a:latin typeface="Courier New" panose="02070309020205020404" pitchFamily="49" charset="0"/>
                <a:cs typeface="Courier New" panose="02070309020205020404" pitchFamily="49" charset="0"/>
              </a:rPr>
              <a:t>("in") %&gt;%</a:t>
            </a:r>
          </a:p>
          <a:p>
            <a:r>
              <a:rPr lang="en-AU" sz="2000" u="heavy" dirty="0" err="1" smtClean="0">
                <a:uFill>
                  <a:solidFill>
                    <a:srgbClr val="FF0000"/>
                  </a:solidFill>
                </a:uFill>
                <a:latin typeface="Courier New" panose="02070309020205020404" pitchFamily="49" charset="0"/>
                <a:cs typeface="Courier New" panose="02070309020205020404" pitchFamily="49" charset="0"/>
              </a:rPr>
              <a:t>add_locked_out_constraints</a:t>
            </a:r>
            <a:r>
              <a:rPr lang="en-AU" sz="2000" u="heavy" dirty="0" smtClean="0">
                <a:uFill>
                  <a:solidFill>
                    <a:srgbClr val="FF0000"/>
                  </a:solidFill>
                </a:uFill>
                <a:latin typeface="Courier New" panose="02070309020205020404" pitchFamily="49" charset="0"/>
                <a:cs typeface="Courier New" panose="02070309020205020404" pitchFamily="49" charset="0"/>
              </a:rPr>
              <a:t>("out")</a:t>
            </a:r>
            <a:r>
              <a:rPr lang="en-AU" sz="2000" dirty="0" smtClean="0">
                <a:latin typeface="Courier New" panose="02070309020205020404" pitchFamily="49" charset="0"/>
                <a:cs typeface="Courier New" panose="02070309020205020404" pitchFamily="49" charset="0"/>
              </a:rPr>
              <a:t> %&gt;%</a:t>
            </a:r>
            <a:endParaRPr lang="en-AU" sz="2000" dirty="0">
              <a:latin typeface="Courier New" panose="02070309020205020404" pitchFamily="49" charset="0"/>
              <a:cs typeface="Courier New" panose="02070309020205020404" pitchFamily="49" charset="0"/>
            </a:endParaRPr>
          </a:p>
          <a:p>
            <a:r>
              <a:rPr lang="en-AU" sz="2000" dirty="0" err="1" smtClean="0">
                <a:latin typeface="Courier New" panose="02070309020205020404" pitchFamily="49" charset="0"/>
                <a:cs typeface="Courier New" panose="02070309020205020404" pitchFamily="49" charset="0"/>
              </a:rPr>
              <a:t>add_binary_decisions</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add_gurobi_solver</a:t>
            </a:r>
            <a:r>
              <a:rPr lang="en-AU" sz="2000" dirty="0" smtClean="0">
                <a:latin typeface="Courier New" panose="02070309020205020404" pitchFamily="49" charset="0"/>
                <a:cs typeface="Courier New" panose="02070309020205020404" pitchFamily="49" charset="0"/>
              </a:rPr>
              <a:t>(gap </a:t>
            </a:r>
            <a:r>
              <a:rPr lang="en-AU" sz="2000" dirty="0">
                <a:latin typeface="Courier New" panose="02070309020205020404" pitchFamily="49" charset="0"/>
                <a:cs typeface="Courier New" panose="02070309020205020404" pitchFamily="49" charset="0"/>
              </a:rPr>
              <a:t>= 0</a:t>
            </a:r>
            <a:r>
              <a:rPr lang="en-AU" sz="2000" dirty="0" smtClean="0">
                <a:latin typeface="Courier New" panose="02070309020205020404" pitchFamily="49" charset="0"/>
                <a:cs typeface="Courier New" panose="02070309020205020404" pitchFamily="49" charset="0"/>
              </a:rPr>
              <a:t>) %&gt;% </a:t>
            </a:r>
            <a:r>
              <a:rPr lang="en-AU" sz="2000" dirty="0">
                <a:latin typeface="Courier New" panose="02070309020205020404" pitchFamily="49" charset="0"/>
                <a:cs typeface="Courier New" panose="02070309020205020404" pitchFamily="49" charset="0"/>
              </a:rPr>
              <a:t>solve</a:t>
            </a:r>
            <a:r>
              <a:rPr lang="en-AU" sz="2000" dirty="0" smtClean="0">
                <a:latin typeface="Courier New" panose="02070309020205020404" pitchFamily="49" charset="0"/>
                <a:cs typeface="Courier New" panose="02070309020205020404" pitchFamily="49" charset="0"/>
              </a:rPr>
              <a:t>()</a:t>
            </a:r>
            <a:endParaRPr lang="en-AU" sz="2000" dirty="0">
              <a:latin typeface="Courier New" panose="02070309020205020404" pitchFamily="49" charset="0"/>
              <a:cs typeface="Courier New" panose="02070309020205020404" pitchFamily="49" charset="0"/>
            </a:endParaRPr>
          </a:p>
        </p:txBody>
      </p:sp>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7876" r="17876"/>
          <a:stretch/>
        </p:blipFill>
        <p:spPr>
          <a:xfrm>
            <a:off x="5954400" y="1338214"/>
            <a:ext cx="3052800" cy="3394075"/>
          </a:xfrm>
        </p:spPr>
      </p:pic>
    </p:spTree>
    <p:extLst>
      <p:ext uri="{BB962C8B-B14F-4D97-AF65-F5344CB8AC3E}">
        <p14:creationId xmlns:p14="http://schemas.microsoft.com/office/powerpoint/2010/main" val="2911194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Design </a:t>
            </a:r>
            <a:r>
              <a:rPr lang="en-AU" u="sng" dirty="0" smtClean="0"/>
              <a:t>your </a:t>
            </a:r>
            <a:r>
              <a:rPr lang="en-AU" dirty="0" smtClean="0"/>
              <a:t>problem</a:t>
            </a:r>
            <a:endParaRPr lang="en-AU" dirty="0"/>
          </a:p>
        </p:txBody>
      </p:sp>
      <p:sp>
        <p:nvSpPr>
          <p:cNvPr id="7" name="TextBox 6"/>
          <p:cNvSpPr txBox="1"/>
          <p:nvPr/>
        </p:nvSpPr>
        <p:spPr>
          <a:xfrm>
            <a:off x="100800" y="1338214"/>
            <a:ext cx="184731" cy="400110"/>
          </a:xfrm>
          <a:prstGeom prst="rect">
            <a:avLst/>
          </a:prstGeom>
          <a:noFill/>
        </p:spPr>
        <p:txBody>
          <a:bodyPr wrap="none" rtlCol="0">
            <a:spAutoFit/>
          </a:bodyPr>
          <a:lstStyle/>
          <a:p>
            <a:endParaRPr lang="en-AU" sz="2000" dirty="0">
              <a:latin typeface="Courier New" panose="02070309020205020404" pitchFamily="49" charset="0"/>
              <a:cs typeface="Courier New" panose="02070309020205020404" pitchFamily="49" charset="0"/>
            </a:endParaRPr>
          </a:p>
        </p:txBody>
      </p:sp>
      <p:sp>
        <p:nvSpPr>
          <p:cNvPr id="6" name="TextBox 5"/>
          <p:cNvSpPr txBox="1"/>
          <p:nvPr/>
        </p:nvSpPr>
        <p:spPr>
          <a:xfrm>
            <a:off x="100800" y="1338214"/>
            <a:ext cx="5853600" cy="2862322"/>
          </a:xfrm>
          <a:prstGeom prst="rect">
            <a:avLst/>
          </a:prstGeom>
          <a:noFill/>
        </p:spPr>
        <p:txBody>
          <a:bodyPr wrap="square" rtlCol="0">
            <a:spAutoFit/>
          </a:bodyPr>
          <a:lstStyle/>
          <a:p>
            <a:r>
              <a:rPr lang="en-AU" sz="2000" dirty="0" smtClean="0">
                <a:latin typeface="Courier New" panose="02070309020205020404" pitchFamily="49" charset="0"/>
                <a:cs typeface="Courier New" panose="02070309020205020404" pitchFamily="49" charset="0"/>
              </a:rPr>
              <a:t>problem(</a:t>
            </a:r>
            <a:r>
              <a:rPr lang="en-AU" sz="2000" dirty="0" err="1" smtClean="0">
                <a:latin typeface="Courier New" panose="02070309020205020404" pitchFamily="49" charset="0"/>
                <a:cs typeface="Courier New" panose="02070309020205020404" pitchFamily="49" charset="0"/>
              </a:rPr>
              <a:t>tas_pu</a:t>
            </a:r>
            <a:r>
              <a:rPr lang="en-AU" sz="2000" dirty="0">
                <a:latin typeface="Courier New" panose="02070309020205020404" pitchFamily="49" charset="0"/>
                <a:cs typeface="Courier New" panose="02070309020205020404" pitchFamily="49" charset="0"/>
              </a:rPr>
              <a:t>, </a:t>
            </a:r>
            <a:r>
              <a:rPr lang="en-AU" sz="2000" dirty="0" err="1">
                <a:latin typeface="Courier New" panose="02070309020205020404" pitchFamily="49" charset="0"/>
                <a:cs typeface="Courier New" panose="02070309020205020404" pitchFamily="49" charset="0"/>
              </a:rPr>
              <a:t>tas_features</a:t>
            </a:r>
            <a:r>
              <a:rPr lang="en-AU" sz="2000" dirty="0" smtClean="0">
                <a:latin typeface="Courier New" panose="02070309020205020404" pitchFamily="49" charset="0"/>
                <a:cs typeface="Courier New" panose="02070309020205020404" pitchFamily="49" charset="0"/>
              </a:rPr>
              <a:t>, </a:t>
            </a:r>
          </a:p>
          <a:p>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       "</a:t>
            </a:r>
            <a:r>
              <a:rPr lang="en-AU" sz="2000" dirty="0">
                <a:latin typeface="Courier New" panose="02070309020205020404" pitchFamily="49" charset="0"/>
                <a:cs typeface="Courier New" panose="02070309020205020404" pitchFamily="49" charset="0"/>
              </a:rPr>
              <a:t>cost") %&gt;%</a:t>
            </a:r>
          </a:p>
          <a:p>
            <a:r>
              <a:rPr lang="en-AU" sz="2000" dirty="0" err="1" smtClean="0">
                <a:latin typeface="Courier New" panose="02070309020205020404" pitchFamily="49" charset="0"/>
                <a:cs typeface="Courier New" panose="02070309020205020404" pitchFamily="49" charset="0"/>
              </a:rPr>
              <a:t>add_min_set_objective</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add_relative_targets</a:t>
            </a:r>
            <a:r>
              <a:rPr lang="en-AU" sz="2000" dirty="0" smtClean="0">
                <a:latin typeface="Courier New" panose="02070309020205020404" pitchFamily="49" charset="0"/>
                <a:cs typeface="Courier New" panose="02070309020205020404" pitchFamily="49" charset="0"/>
              </a:rPr>
              <a:t>(0.1</a:t>
            </a:r>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%&gt;%    </a:t>
            </a:r>
            <a:r>
              <a:rPr lang="en-AU" sz="2000" dirty="0" err="1" smtClean="0">
                <a:latin typeface="Courier New" panose="02070309020205020404" pitchFamily="49" charset="0"/>
                <a:cs typeface="Courier New" panose="02070309020205020404" pitchFamily="49" charset="0"/>
              </a:rPr>
              <a:t>add_locked_in_constraints</a:t>
            </a:r>
            <a:r>
              <a:rPr lang="en-AU" sz="2000" dirty="0" smtClean="0">
                <a:latin typeface="Courier New" panose="02070309020205020404" pitchFamily="49" charset="0"/>
                <a:cs typeface="Courier New" panose="02070309020205020404" pitchFamily="49" charset="0"/>
              </a:rPr>
              <a:t>("in") %&gt;%</a:t>
            </a:r>
          </a:p>
          <a:p>
            <a:r>
              <a:rPr lang="en-AU" sz="2000" u="heavy" dirty="0" err="1" smtClean="0">
                <a:uFill>
                  <a:solidFill>
                    <a:srgbClr val="FF0000"/>
                  </a:solidFill>
                </a:uFill>
                <a:latin typeface="Courier New" panose="02070309020205020404" pitchFamily="49" charset="0"/>
                <a:cs typeface="Courier New" panose="02070309020205020404" pitchFamily="49" charset="0"/>
              </a:rPr>
              <a:t>add_locked_out_constraints</a:t>
            </a:r>
            <a:r>
              <a:rPr lang="en-AU" sz="2000" u="heavy" dirty="0" smtClean="0">
                <a:uFill>
                  <a:solidFill>
                    <a:srgbClr val="FF0000"/>
                  </a:solidFill>
                </a:uFill>
                <a:latin typeface="Courier New" panose="02070309020205020404" pitchFamily="49" charset="0"/>
                <a:cs typeface="Courier New" panose="02070309020205020404" pitchFamily="49" charset="0"/>
              </a:rPr>
              <a:t>("out")</a:t>
            </a:r>
            <a:r>
              <a:rPr lang="en-AU" sz="2000" dirty="0" smtClean="0">
                <a:latin typeface="Courier New" panose="02070309020205020404" pitchFamily="49" charset="0"/>
                <a:cs typeface="Courier New" panose="02070309020205020404" pitchFamily="49" charset="0"/>
              </a:rPr>
              <a:t> %&gt;%</a:t>
            </a:r>
            <a:endParaRPr lang="en-AU" sz="2000" dirty="0">
              <a:latin typeface="Courier New" panose="02070309020205020404" pitchFamily="49" charset="0"/>
              <a:cs typeface="Courier New" panose="02070309020205020404" pitchFamily="49" charset="0"/>
            </a:endParaRPr>
          </a:p>
          <a:p>
            <a:r>
              <a:rPr lang="en-AU" sz="2000" dirty="0" err="1" smtClean="0">
                <a:latin typeface="Courier New" panose="02070309020205020404" pitchFamily="49" charset="0"/>
                <a:cs typeface="Courier New" panose="02070309020205020404" pitchFamily="49" charset="0"/>
              </a:rPr>
              <a:t>add_binary_decisions</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add_gurobi_solver</a:t>
            </a:r>
            <a:r>
              <a:rPr lang="en-AU" sz="2000" dirty="0" smtClean="0">
                <a:latin typeface="Courier New" panose="02070309020205020404" pitchFamily="49" charset="0"/>
                <a:cs typeface="Courier New" panose="02070309020205020404" pitchFamily="49" charset="0"/>
              </a:rPr>
              <a:t>(gap </a:t>
            </a:r>
            <a:r>
              <a:rPr lang="en-AU" sz="2000" dirty="0">
                <a:latin typeface="Courier New" panose="02070309020205020404" pitchFamily="49" charset="0"/>
                <a:cs typeface="Courier New" panose="02070309020205020404" pitchFamily="49" charset="0"/>
              </a:rPr>
              <a:t>= 0</a:t>
            </a:r>
            <a:r>
              <a:rPr lang="en-AU" sz="2000" dirty="0" smtClean="0">
                <a:latin typeface="Courier New" panose="02070309020205020404" pitchFamily="49" charset="0"/>
                <a:cs typeface="Courier New" panose="02070309020205020404" pitchFamily="49" charset="0"/>
              </a:rPr>
              <a:t>) %&gt;% </a:t>
            </a:r>
            <a:r>
              <a:rPr lang="en-AU" sz="2000" dirty="0">
                <a:latin typeface="Courier New" panose="02070309020205020404" pitchFamily="49" charset="0"/>
                <a:cs typeface="Courier New" panose="02070309020205020404" pitchFamily="49" charset="0"/>
              </a:rPr>
              <a:t>solve</a:t>
            </a:r>
            <a:r>
              <a:rPr lang="en-AU" sz="2000" dirty="0" smtClean="0">
                <a:latin typeface="Courier New" panose="02070309020205020404" pitchFamily="49" charset="0"/>
                <a:cs typeface="Courier New" panose="02070309020205020404" pitchFamily="49" charset="0"/>
              </a:rPr>
              <a:t>()</a:t>
            </a:r>
            <a:endParaRPr lang="en-AU" sz="2000"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9064" r="19326"/>
          <a:stretch/>
        </p:blipFill>
        <p:spPr>
          <a:xfrm>
            <a:off x="6026399" y="1338214"/>
            <a:ext cx="2988001" cy="3464196"/>
          </a:xfrm>
          <a:prstGeom prst="rect">
            <a:avLst/>
          </a:prstGeom>
        </p:spPr>
      </p:pic>
    </p:spTree>
    <p:extLst>
      <p:ext uri="{BB962C8B-B14F-4D97-AF65-F5344CB8AC3E}">
        <p14:creationId xmlns:p14="http://schemas.microsoft.com/office/powerpoint/2010/main" val="5650627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Design </a:t>
            </a:r>
            <a:r>
              <a:rPr lang="en-AU" u="sng" dirty="0" smtClean="0"/>
              <a:t>your </a:t>
            </a:r>
            <a:r>
              <a:rPr lang="en-AU" dirty="0" smtClean="0"/>
              <a:t>problem</a:t>
            </a:r>
            <a:endParaRPr lang="en-AU" dirty="0"/>
          </a:p>
        </p:txBody>
      </p:sp>
      <p:sp>
        <p:nvSpPr>
          <p:cNvPr id="7" name="TextBox 6"/>
          <p:cNvSpPr txBox="1"/>
          <p:nvPr/>
        </p:nvSpPr>
        <p:spPr>
          <a:xfrm>
            <a:off x="100800" y="1338214"/>
            <a:ext cx="184731" cy="400110"/>
          </a:xfrm>
          <a:prstGeom prst="rect">
            <a:avLst/>
          </a:prstGeom>
          <a:noFill/>
        </p:spPr>
        <p:txBody>
          <a:bodyPr wrap="none" rtlCol="0">
            <a:spAutoFit/>
          </a:bodyPr>
          <a:lstStyle/>
          <a:p>
            <a:endParaRPr lang="en-AU" sz="2000" dirty="0">
              <a:latin typeface="Courier New" panose="02070309020205020404" pitchFamily="49" charset="0"/>
              <a:cs typeface="Courier New" panose="02070309020205020404" pitchFamily="49" charset="0"/>
            </a:endParaRPr>
          </a:p>
        </p:txBody>
      </p:sp>
      <p:sp>
        <p:nvSpPr>
          <p:cNvPr id="6" name="TextBox 5"/>
          <p:cNvSpPr txBox="1"/>
          <p:nvPr/>
        </p:nvSpPr>
        <p:spPr>
          <a:xfrm>
            <a:off x="100800" y="1338214"/>
            <a:ext cx="5853600" cy="3170099"/>
          </a:xfrm>
          <a:prstGeom prst="rect">
            <a:avLst/>
          </a:prstGeom>
          <a:noFill/>
        </p:spPr>
        <p:txBody>
          <a:bodyPr wrap="square" rtlCol="0">
            <a:spAutoFit/>
          </a:bodyPr>
          <a:lstStyle/>
          <a:p>
            <a:r>
              <a:rPr lang="en-AU" sz="2000" dirty="0" smtClean="0">
                <a:latin typeface="Courier New" panose="02070309020205020404" pitchFamily="49" charset="0"/>
                <a:cs typeface="Courier New" panose="02070309020205020404" pitchFamily="49" charset="0"/>
              </a:rPr>
              <a:t>problem(</a:t>
            </a:r>
            <a:r>
              <a:rPr lang="en-AU" sz="2000" dirty="0" err="1" smtClean="0">
                <a:latin typeface="Courier New" panose="02070309020205020404" pitchFamily="49" charset="0"/>
                <a:cs typeface="Courier New" panose="02070309020205020404" pitchFamily="49" charset="0"/>
              </a:rPr>
              <a:t>tas_pu</a:t>
            </a:r>
            <a:r>
              <a:rPr lang="en-AU" sz="2000" dirty="0">
                <a:latin typeface="Courier New" panose="02070309020205020404" pitchFamily="49" charset="0"/>
                <a:cs typeface="Courier New" panose="02070309020205020404" pitchFamily="49" charset="0"/>
              </a:rPr>
              <a:t>, </a:t>
            </a:r>
            <a:r>
              <a:rPr lang="en-AU" sz="2000" dirty="0" err="1">
                <a:latin typeface="Courier New" panose="02070309020205020404" pitchFamily="49" charset="0"/>
                <a:cs typeface="Courier New" panose="02070309020205020404" pitchFamily="49" charset="0"/>
              </a:rPr>
              <a:t>tas_features</a:t>
            </a:r>
            <a:r>
              <a:rPr lang="en-AU" sz="2000" dirty="0" smtClean="0">
                <a:latin typeface="Courier New" panose="02070309020205020404" pitchFamily="49" charset="0"/>
                <a:cs typeface="Courier New" panose="02070309020205020404" pitchFamily="49" charset="0"/>
              </a:rPr>
              <a:t>, </a:t>
            </a:r>
          </a:p>
          <a:p>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       "</a:t>
            </a:r>
            <a:r>
              <a:rPr lang="en-AU" sz="2000" dirty="0">
                <a:latin typeface="Courier New" panose="02070309020205020404" pitchFamily="49" charset="0"/>
                <a:cs typeface="Courier New" panose="02070309020205020404" pitchFamily="49" charset="0"/>
              </a:rPr>
              <a:t>cost") %&gt;%</a:t>
            </a:r>
          </a:p>
          <a:p>
            <a:r>
              <a:rPr lang="en-AU" sz="2000" dirty="0" err="1" smtClean="0">
                <a:latin typeface="Courier New" panose="02070309020205020404" pitchFamily="49" charset="0"/>
                <a:cs typeface="Courier New" panose="02070309020205020404" pitchFamily="49" charset="0"/>
              </a:rPr>
              <a:t>add_min_set_objective</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add_relative_targets</a:t>
            </a:r>
            <a:r>
              <a:rPr lang="en-AU" sz="2000" dirty="0" smtClean="0">
                <a:latin typeface="Courier New" panose="02070309020205020404" pitchFamily="49" charset="0"/>
                <a:cs typeface="Courier New" panose="02070309020205020404" pitchFamily="49" charset="0"/>
              </a:rPr>
              <a:t>(0.1</a:t>
            </a:r>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%&gt;%    </a:t>
            </a:r>
            <a:r>
              <a:rPr lang="en-AU" sz="2000" dirty="0" err="1" smtClean="0">
                <a:latin typeface="Courier New" panose="02070309020205020404" pitchFamily="49" charset="0"/>
                <a:cs typeface="Courier New" panose="02070309020205020404" pitchFamily="49" charset="0"/>
              </a:rPr>
              <a:t>add_locked_in_constraints</a:t>
            </a:r>
            <a:r>
              <a:rPr lang="en-AU" sz="2000" dirty="0" smtClean="0">
                <a:latin typeface="Courier New" panose="02070309020205020404" pitchFamily="49" charset="0"/>
                <a:cs typeface="Courier New" panose="02070309020205020404" pitchFamily="49" charset="0"/>
              </a:rPr>
              <a:t>("in") %&gt;%</a:t>
            </a:r>
          </a:p>
          <a:p>
            <a:r>
              <a:rPr lang="en-AU" sz="2000" dirty="0" err="1" smtClean="0">
                <a:latin typeface="Courier New" panose="02070309020205020404" pitchFamily="49" charset="0"/>
                <a:cs typeface="Courier New" panose="02070309020205020404" pitchFamily="49" charset="0"/>
              </a:rPr>
              <a:t>add_locked_out_constraints</a:t>
            </a:r>
            <a:r>
              <a:rPr lang="en-AU" sz="2000" dirty="0" smtClean="0">
                <a:latin typeface="Courier New" panose="02070309020205020404" pitchFamily="49" charset="0"/>
                <a:cs typeface="Courier New" panose="02070309020205020404" pitchFamily="49" charset="0"/>
              </a:rPr>
              <a:t>("out") %&gt;%</a:t>
            </a:r>
          </a:p>
          <a:p>
            <a:r>
              <a:rPr lang="en-AU" sz="2000" u="heavy" dirty="0" err="1" smtClean="0">
                <a:uFill>
                  <a:solidFill>
                    <a:srgbClr val="FF0000"/>
                  </a:solidFill>
                </a:uFill>
                <a:latin typeface="Courier New" panose="02070309020205020404" pitchFamily="49" charset="0"/>
                <a:cs typeface="Courier New" panose="02070309020205020404" pitchFamily="49" charset="0"/>
              </a:rPr>
              <a:t>add_boundary_penalties</a:t>
            </a:r>
            <a:r>
              <a:rPr lang="en-AU" sz="2000" u="heavy" dirty="0" smtClean="0">
                <a:uFill>
                  <a:solidFill>
                    <a:srgbClr val="FF0000"/>
                  </a:solidFill>
                </a:uFill>
                <a:latin typeface="Courier New" panose="02070309020205020404" pitchFamily="49" charset="0"/>
                <a:cs typeface="Courier New" panose="02070309020205020404" pitchFamily="49" charset="0"/>
              </a:rPr>
              <a:t>(0.01, </a:t>
            </a:r>
            <a:r>
              <a:rPr lang="en-AU" sz="2000" u="heavy" dirty="0">
                <a:uFill>
                  <a:solidFill>
                    <a:srgbClr val="FF0000"/>
                  </a:solidFill>
                </a:uFill>
                <a:latin typeface="Courier New" panose="02070309020205020404" pitchFamily="49" charset="0"/>
                <a:cs typeface="Courier New" panose="02070309020205020404" pitchFamily="49" charset="0"/>
              </a:rPr>
              <a:t>0.5)</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add_binary_decisions</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add_gurobi_solver</a:t>
            </a:r>
            <a:r>
              <a:rPr lang="en-AU" sz="2000" dirty="0" smtClean="0">
                <a:latin typeface="Courier New" panose="02070309020205020404" pitchFamily="49" charset="0"/>
                <a:cs typeface="Courier New" panose="02070309020205020404" pitchFamily="49" charset="0"/>
              </a:rPr>
              <a:t>(gap </a:t>
            </a:r>
            <a:r>
              <a:rPr lang="en-AU" sz="2000" dirty="0">
                <a:latin typeface="Courier New" panose="02070309020205020404" pitchFamily="49" charset="0"/>
                <a:cs typeface="Courier New" panose="02070309020205020404" pitchFamily="49" charset="0"/>
              </a:rPr>
              <a:t>= 0</a:t>
            </a:r>
            <a:r>
              <a:rPr lang="en-AU" sz="2000" dirty="0" smtClean="0">
                <a:latin typeface="Courier New" panose="02070309020205020404" pitchFamily="49" charset="0"/>
                <a:cs typeface="Courier New" panose="02070309020205020404" pitchFamily="49" charset="0"/>
              </a:rPr>
              <a:t>) %&gt;% </a:t>
            </a:r>
            <a:r>
              <a:rPr lang="en-AU" sz="2000" dirty="0">
                <a:latin typeface="Courier New" panose="02070309020205020404" pitchFamily="49" charset="0"/>
                <a:cs typeface="Courier New" panose="02070309020205020404" pitchFamily="49" charset="0"/>
              </a:rPr>
              <a:t>solve</a:t>
            </a:r>
            <a:r>
              <a:rPr lang="en-AU" sz="2000" dirty="0" smtClean="0">
                <a:latin typeface="Courier New" panose="02070309020205020404" pitchFamily="49" charset="0"/>
                <a:cs typeface="Courier New" panose="02070309020205020404" pitchFamily="49" charset="0"/>
              </a:rPr>
              <a:t>()</a:t>
            </a:r>
            <a:endParaRPr lang="en-AU" sz="2000" dirty="0">
              <a:latin typeface="Courier New" panose="02070309020205020404" pitchFamily="49" charset="0"/>
              <a:cs typeface="Courier New" panose="02070309020205020404" pitchFamily="49" charset="0"/>
            </a:endParaRP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8504" r="18842"/>
          <a:stretch/>
        </p:blipFill>
        <p:spPr>
          <a:xfrm>
            <a:off x="5954400" y="1338214"/>
            <a:ext cx="3117925" cy="3554554"/>
          </a:xfrm>
          <a:prstGeom prst="rect">
            <a:avLst/>
          </a:prstGeom>
        </p:spPr>
      </p:pic>
    </p:spTree>
    <p:extLst>
      <p:ext uri="{BB962C8B-B14F-4D97-AF65-F5344CB8AC3E}">
        <p14:creationId xmlns:p14="http://schemas.microsoft.com/office/powerpoint/2010/main" val="31945142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Design </a:t>
            </a:r>
            <a:r>
              <a:rPr lang="en-AU" u="sng" dirty="0" smtClean="0"/>
              <a:t>your </a:t>
            </a:r>
            <a:r>
              <a:rPr lang="en-AU" dirty="0" smtClean="0"/>
              <a:t>problem</a:t>
            </a:r>
            <a:endParaRPr lang="en-AU" dirty="0"/>
          </a:p>
        </p:txBody>
      </p:sp>
      <p:sp>
        <p:nvSpPr>
          <p:cNvPr id="7" name="TextBox 6"/>
          <p:cNvSpPr txBox="1"/>
          <p:nvPr/>
        </p:nvSpPr>
        <p:spPr>
          <a:xfrm>
            <a:off x="100800" y="1338214"/>
            <a:ext cx="184731" cy="400110"/>
          </a:xfrm>
          <a:prstGeom prst="rect">
            <a:avLst/>
          </a:prstGeom>
          <a:noFill/>
        </p:spPr>
        <p:txBody>
          <a:bodyPr wrap="none" rtlCol="0">
            <a:spAutoFit/>
          </a:bodyPr>
          <a:lstStyle/>
          <a:p>
            <a:endParaRPr lang="en-AU" sz="2000" dirty="0">
              <a:latin typeface="Courier New" panose="02070309020205020404" pitchFamily="49" charset="0"/>
              <a:cs typeface="Courier New" panose="02070309020205020404" pitchFamily="49" charset="0"/>
            </a:endParaRPr>
          </a:p>
        </p:txBody>
      </p:sp>
      <p:sp>
        <p:nvSpPr>
          <p:cNvPr id="6" name="TextBox 5"/>
          <p:cNvSpPr txBox="1"/>
          <p:nvPr/>
        </p:nvSpPr>
        <p:spPr>
          <a:xfrm>
            <a:off x="100800" y="1338214"/>
            <a:ext cx="5853600" cy="2862322"/>
          </a:xfrm>
          <a:prstGeom prst="rect">
            <a:avLst/>
          </a:prstGeom>
          <a:noFill/>
        </p:spPr>
        <p:txBody>
          <a:bodyPr wrap="square" rtlCol="0">
            <a:spAutoFit/>
          </a:bodyPr>
          <a:lstStyle/>
          <a:p>
            <a:r>
              <a:rPr lang="en-AU" sz="2000" dirty="0" smtClean="0">
                <a:latin typeface="Courier New" panose="02070309020205020404" pitchFamily="49" charset="0"/>
                <a:cs typeface="Courier New" panose="02070309020205020404" pitchFamily="49" charset="0"/>
              </a:rPr>
              <a:t>problem(</a:t>
            </a:r>
            <a:r>
              <a:rPr lang="en-AU" sz="2000" dirty="0" err="1" smtClean="0">
                <a:latin typeface="Courier New" panose="02070309020205020404" pitchFamily="49" charset="0"/>
                <a:cs typeface="Courier New" panose="02070309020205020404" pitchFamily="49" charset="0"/>
              </a:rPr>
              <a:t>tas_pu</a:t>
            </a:r>
            <a:r>
              <a:rPr lang="en-AU" sz="2000" dirty="0">
                <a:latin typeface="Courier New" panose="02070309020205020404" pitchFamily="49" charset="0"/>
                <a:cs typeface="Courier New" panose="02070309020205020404" pitchFamily="49" charset="0"/>
              </a:rPr>
              <a:t>, </a:t>
            </a:r>
            <a:r>
              <a:rPr lang="en-AU" sz="2000" dirty="0" err="1">
                <a:latin typeface="Courier New" panose="02070309020205020404" pitchFamily="49" charset="0"/>
                <a:cs typeface="Courier New" panose="02070309020205020404" pitchFamily="49" charset="0"/>
              </a:rPr>
              <a:t>tas_features</a:t>
            </a:r>
            <a:r>
              <a:rPr lang="en-AU" sz="2000" dirty="0" smtClean="0">
                <a:latin typeface="Courier New" panose="02070309020205020404" pitchFamily="49" charset="0"/>
                <a:cs typeface="Courier New" panose="02070309020205020404" pitchFamily="49" charset="0"/>
              </a:rPr>
              <a:t>, </a:t>
            </a:r>
          </a:p>
          <a:p>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       "</a:t>
            </a:r>
            <a:r>
              <a:rPr lang="en-AU" sz="2000" dirty="0">
                <a:latin typeface="Courier New" panose="02070309020205020404" pitchFamily="49" charset="0"/>
                <a:cs typeface="Courier New" panose="02070309020205020404" pitchFamily="49" charset="0"/>
              </a:rPr>
              <a:t>cost") %&gt;%</a:t>
            </a:r>
          </a:p>
          <a:p>
            <a:r>
              <a:rPr lang="en-AU" sz="2000" dirty="0" err="1" smtClean="0">
                <a:latin typeface="Courier New" panose="02070309020205020404" pitchFamily="49" charset="0"/>
                <a:cs typeface="Courier New" panose="02070309020205020404" pitchFamily="49" charset="0"/>
              </a:rPr>
              <a:t>add_min_set_objective</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add_relative_targets</a:t>
            </a:r>
            <a:r>
              <a:rPr lang="en-AU" sz="2000" dirty="0" smtClean="0">
                <a:latin typeface="Courier New" panose="02070309020205020404" pitchFamily="49" charset="0"/>
                <a:cs typeface="Courier New" panose="02070309020205020404" pitchFamily="49" charset="0"/>
              </a:rPr>
              <a:t>(0.1</a:t>
            </a:r>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%&gt;%    </a:t>
            </a:r>
            <a:r>
              <a:rPr lang="en-AU" sz="2000" dirty="0" err="1" smtClean="0">
                <a:latin typeface="Courier New" panose="02070309020205020404" pitchFamily="49" charset="0"/>
                <a:cs typeface="Courier New" panose="02070309020205020404" pitchFamily="49" charset="0"/>
              </a:rPr>
              <a:t>add_locked_in_constraints</a:t>
            </a:r>
            <a:r>
              <a:rPr lang="en-AU" sz="2000" dirty="0" smtClean="0">
                <a:latin typeface="Courier New" panose="02070309020205020404" pitchFamily="49" charset="0"/>
                <a:cs typeface="Courier New" panose="02070309020205020404" pitchFamily="49" charset="0"/>
              </a:rPr>
              <a:t>("in") %&gt;%</a:t>
            </a:r>
          </a:p>
          <a:p>
            <a:r>
              <a:rPr lang="en-AU" sz="2000" dirty="0" err="1" smtClean="0">
                <a:latin typeface="Courier New" panose="02070309020205020404" pitchFamily="49" charset="0"/>
                <a:cs typeface="Courier New" panose="02070309020205020404" pitchFamily="49" charset="0"/>
              </a:rPr>
              <a:t>add_locked_out_constraints</a:t>
            </a:r>
            <a:r>
              <a:rPr lang="en-AU" sz="2000" dirty="0" smtClean="0">
                <a:latin typeface="Courier New" panose="02070309020205020404" pitchFamily="49" charset="0"/>
                <a:cs typeface="Courier New" panose="02070309020205020404" pitchFamily="49" charset="0"/>
              </a:rPr>
              <a:t>("out") %&gt;%</a:t>
            </a:r>
          </a:p>
          <a:p>
            <a:r>
              <a:rPr lang="en-AU" sz="2000" u="heavy" dirty="0" err="1" smtClean="0">
                <a:uFill>
                  <a:solidFill>
                    <a:srgbClr val="FF0000"/>
                  </a:solidFill>
                </a:uFill>
                <a:latin typeface="Courier New" panose="02070309020205020404" pitchFamily="49" charset="0"/>
                <a:cs typeface="Courier New" panose="02070309020205020404" pitchFamily="49" charset="0"/>
              </a:rPr>
              <a:t>add_proportion_decisions</a:t>
            </a:r>
            <a:r>
              <a:rPr lang="en-AU" sz="2000" u="heavy" dirty="0">
                <a:uFill>
                  <a:solidFill>
                    <a:srgbClr val="FF0000"/>
                  </a:solidFill>
                </a:uFill>
                <a:latin typeface="Courier New" panose="02070309020205020404" pitchFamily="49" charset="0"/>
                <a:cs typeface="Courier New" panose="02070309020205020404" pitchFamily="49" charset="0"/>
              </a:rPr>
              <a:t>()</a:t>
            </a:r>
            <a:r>
              <a:rPr lang="en-AU" sz="2000" dirty="0">
                <a:latin typeface="Courier New" panose="02070309020205020404" pitchFamily="49" charset="0"/>
                <a:cs typeface="Courier New" panose="02070309020205020404" pitchFamily="49" charset="0"/>
              </a:rPr>
              <a:t> %&gt;%</a:t>
            </a:r>
            <a:endParaRPr lang="en-AU" sz="2000" dirty="0" smtClean="0">
              <a:latin typeface="Courier New" panose="02070309020205020404" pitchFamily="49" charset="0"/>
              <a:cs typeface="Courier New" panose="02070309020205020404" pitchFamily="49" charset="0"/>
            </a:endParaRPr>
          </a:p>
          <a:p>
            <a:r>
              <a:rPr lang="en-AU" sz="2000" dirty="0" err="1" smtClean="0">
                <a:latin typeface="Courier New" panose="02070309020205020404" pitchFamily="49" charset="0"/>
                <a:cs typeface="Courier New" panose="02070309020205020404" pitchFamily="49" charset="0"/>
              </a:rPr>
              <a:t>add_gurobi_solver</a:t>
            </a:r>
            <a:r>
              <a:rPr lang="en-AU" sz="2000" dirty="0" smtClean="0">
                <a:latin typeface="Courier New" panose="02070309020205020404" pitchFamily="49" charset="0"/>
                <a:cs typeface="Courier New" panose="02070309020205020404" pitchFamily="49" charset="0"/>
              </a:rPr>
              <a:t>(gap </a:t>
            </a:r>
            <a:r>
              <a:rPr lang="en-AU" sz="2000" dirty="0">
                <a:latin typeface="Courier New" panose="02070309020205020404" pitchFamily="49" charset="0"/>
                <a:cs typeface="Courier New" panose="02070309020205020404" pitchFamily="49" charset="0"/>
              </a:rPr>
              <a:t>= 0</a:t>
            </a:r>
            <a:r>
              <a:rPr lang="en-AU" sz="2000" dirty="0" smtClean="0">
                <a:latin typeface="Courier New" panose="02070309020205020404" pitchFamily="49" charset="0"/>
                <a:cs typeface="Courier New" panose="02070309020205020404" pitchFamily="49" charset="0"/>
              </a:rPr>
              <a:t>) %&gt;% </a:t>
            </a:r>
            <a:r>
              <a:rPr lang="en-AU" sz="2000" dirty="0">
                <a:latin typeface="Courier New" panose="02070309020205020404" pitchFamily="49" charset="0"/>
                <a:cs typeface="Courier New" panose="02070309020205020404" pitchFamily="49" charset="0"/>
              </a:rPr>
              <a:t>solve</a:t>
            </a:r>
            <a:r>
              <a:rPr lang="en-AU" sz="2000" dirty="0" smtClean="0">
                <a:latin typeface="Courier New" panose="02070309020205020404" pitchFamily="49" charset="0"/>
                <a:cs typeface="Courier New" panose="02070309020205020404" pitchFamily="49" charset="0"/>
              </a:rPr>
              <a:t>()</a:t>
            </a:r>
            <a:endParaRPr lang="en-AU" sz="2000"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4792" r="11867"/>
          <a:stretch/>
        </p:blipFill>
        <p:spPr>
          <a:xfrm>
            <a:off x="5954400" y="1338214"/>
            <a:ext cx="3138596" cy="3056768"/>
          </a:xfrm>
          <a:prstGeom prst="rect">
            <a:avLst/>
          </a:prstGeom>
        </p:spPr>
      </p:pic>
    </p:spTree>
    <p:extLst>
      <p:ext uri="{BB962C8B-B14F-4D97-AF65-F5344CB8AC3E}">
        <p14:creationId xmlns:p14="http://schemas.microsoft.com/office/powerpoint/2010/main" val="20634106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Design </a:t>
            </a:r>
            <a:r>
              <a:rPr lang="en-AU" u="sng" dirty="0" smtClean="0"/>
              <a:t>your </a:t>
            </a:r>
            <a:r>
              <a:rPr lang="en-AU" dirty="0" smtClean="0"/>
              <a:t>problem</a:t>
            </a:r>
            <a:endParaRPr lang="en-AU" dirty="0"/>
          </a:p>
        </p:txBody>
      </p:sp>
      <p:sp>
        <p:nvSpPr>
          <p:cNvPr id="7" name="TextBox 6"/>
          <p:cNvSpPr txBox="1"/>
          <p:nvPr/>
        </p:nvSpPr>
        <p:spPr>
          <a:xfrm>
            <a:off x="100800" y="1338214"/>
            <a:ext cx="184731" cy="400110"/>
          </a:xfrm>
          <a:prstGeom prst="rect">
            <a:avLst/>
          </a:prstGeom>
          <a:noFill/>
        </p:spPr>
        <p:txBody>
          <a:bodyPr wrap="none" rtlCol="0">
            <a:spAutoFit/>
          </a:bodyPr>
          <a:lstStyle/>
          <a:p>
            <a:endParaRPr lang="en-AU" sz="2000" dirty="0">
              <a:latin typeface="Courier New" panose="02070309020205020404" pitchFamily="49" charset="0"/>
              <a:cs typeface="Courier New" panose="02070309020205020404" pitchFamily="49" charset="0"/>
            </a:endParaRPr>
          </a:p>
        </p:txBody>
      </p:sp>
      <p:sp>
        <p:nvSpPr>
          <p:cNvPr id="6" name="TextBox 5"/>
          <p:cNvSpPr txBox="1"/>
          <p:nvPr/>
        </p:nvSpPr>
        <p:spPr>
          <a:xfrm>
            <a:off x="100800" y="1338214"/>
            <a:ext cx="5853600" cy="2862322"/>
          </a:xfrm>
          <a:prstGeom prst="rect">
            <a:avLst/>
          </a:prstGeom>
          <a:noFill/>
        </p:spPr>
        <p:txBody>
          <a:bodyPr wrap="square" rtlCol="0">
            <a:spAutoFit/>
          </a:bodyPr>
          <a:lstStyle/>
          <a:p>
            <a:r>
              <a:rPr lang="en-AU" sz="2000" dirty="0" smtClean="0">
                <a:latin typeface="Courier New" panose="02070309020205020404" pitchFamily="49" charset="0"/>
                <a:cs typeface="Courier New" panose="02070309020205020404" pitchFamily="49" charset="0"/>
              </a:rPr>
              <a:t>problem(</a:t>
            </a:r>
            <a:r>
              <a:rPr lang="en-AU" sz="2000" dirty="0" err="1" smtClean="0">
                <a:latin typeface="Courier New" panose="02070309020205020404" pitchFamily="49" charset="0"/>
                <a:cs typeface="Courier New" panose="02070309020205020404" pitchFamily="49" charset="0"/>
              </a:rPr>
              <a:t>tas_pu</a:t>
            </a:r>
            <a:r>
              <a:rPr lang="en-AU" sz="2000" dirty="0">
                <a:latin typeface="Courier New" panose="02070309020205020404" pitchFamily="49" charset="0"/>
                <a:cs typeface="Courier New" panose="02070309020205020404" pitchFamily="49" charset="0"/>
              </a:rPr>
              <a:t>, </a:t>
            </a:r>
            <a:r>
              <a:rPr lang="en-AU" sz="2000" dirty="0" err="1">
                <a:latin typeface="Courier New" panose="02070309020205020404" pitchFamily="49" charset="0"/>
                <a:cs typeface="Courier New" panose="02070309020205020404" pitchFamily="49" charset="0"/>
              </a:rPr>
              <a:t>tas_features</a:t>
            </a:r>
            <a:r>
              <a:rPr lang="en-AU" sz="2000" dirty="0" smtClean="0">
                <a:latin typeface="Courier New" panose="02070309020205020404" pitchFamily="49" charset="0"/>
                <a:cs typeface="Courier New" panose="02070309020205020404" pitchFamily="49" charset="0"/>
              </a:rPr>
              <a:t>, </a:t>
            </a:r>
          </a:p>
          <a:p>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       "</a:t>
            </a:r>
            <a:r>
              <a:rPr lang="en-AU" sz="2000" dirty="0">
                <a:latin typeface="Courier New" panose="02070309020205020404" pitchFamily="49" charset="0"/>
                <a:cs typeface="Courier New" panose="02070309020205020404" pitchFamily="49" charset="0"/>
              </a:rPr>
              <a:t>cost") %&gt;%</a:t>
            </a:r>
          </a:p>
          <a:p>
            <a:r>
              <a:rPr lang="en-AU" sz="2000" u="heavy" dirty="0" err="1">
                <a:uFill>
                  <a:solidFill>
                    <a:srgbClr val="FF0000"/>
                  </a:solidFill>
                </a:uFill>
                <a:latin typeface="Courier New" panose="02070309020205020404" pitchFamily="49" charset="0"/>
                <a:cs typeface="Courier New" panose="02070309020205020404" pitchFamily="49" charset="0"/>
              </a:rPr>
              <a:t>add_max_utility_objective</a:t>
            </a:r>
            <a:r>
              <a:rPr lang="en-AU" sz="2000" u="heavy" dirty="0">
                <a:uFill>
                  <a:solidFill>
                    <a:srgbClr val="FF0000"/>
                  </a:solidFill>
                </a:uFill>
                <a:latin typeface="Courier New" panose="02070309020205020404" pitchFamily="49" charset="0"/>
                <a:cs typeface="Courier New" panose="02070309020205020404" pitchFamily="49" charset="0"/>
              </a:rPr>
              <a:t>(budget)</a:t>
            </a:r>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%&gt;%</a:t>
            </a:r>
          </a:p>
          <a:p>
            <a:r>
              <a:rPr lang="en-AU" sz="2000" dirty="0" err="1" smtClean="0">
                <a:latin typeface="Courier New" panose="02070309020205020404" pitchFamily="49" charset="0"/>
                <a:cs typeface="Courier New" panose="02070309020205020404" pitchFamily="49" charset="0"/>
              </a:rPr>
              <a:t>add_relative_targets</a:t>
            </a:r>
            <a:r>
              <a:rPr lang="en-AU" sz="2000" dirty="0" smtClean="0">
                <a:latin typeface="Courier New" panose="02070309020205020404" pitchFamily="49" charset="0"/>
                <a:cs typeface="Courier New" panose="02070309020205020404" pitchFamily="49" charset="0"/>
              </a:rPr>
              <a:t>(0.1</a:t>
            </a:r>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%&gt;%    </a:t>
            </a:r>
            <a:r>
              <a:rPr lang="en-AU" sz="2000" dirty="0" err="1" smtClean="0">
                <a:latin typeface="Courier New" panose="02070309020205020404" pitchFamily="49" charset="0"/>
                <a:cs typeface="Courier New" panose="02070309020205020404" pitchFamily="49" charset="0"/>
              </a:rPr>
              <a:t>add_locked_in_constraints</a:t>
            </a:r>
            <a:r>
              <a:rPr lang="en-AU" sz="2000" dirty="0" smtClean="0">
                <a:latin typeface="Courier New" panose="02070309020205020404" pitchFamily="49" charset="0"/>
                <a:cs typeface="Courier New" panose="02070309020205020404" pitchFamily="49" charset="0"/>
              </a:rPr>
              <a:t>("in") %&gt;%</a:t>
            </a:r>
          </a:p>
          <a:p>
            <a:r>
              <a:rPr lang="en-AU" sz="2000" dirty="0" err="1" smtClean="0">
                <a:latin typeface="Courier New" panose="02070309020205020404" pitchFamily="49" charset="0"/>
                <a:cs typeface="Courier New" panose="02070309020205020404" pitchFamily="49" charset="0"/>
              </a:rPr>
              <a:t>add_locked_out_constraints</a:t>
            </a:r>
            <a:r>
              <a:rPr lang="en-AU" sz="2000" dirty="0" smtClean="0">
                <a:latin typeface="Courier New" panose="02070309020205020404" pitchFamily="49" charset="0"/>
                <a:cs typeface="Courier New" panose="02070309020205020404" pitchFamily="49" charset="0"/>
              </a:rPr>
              <a:t>("out") %&gt;%</a:t>
            </a:r>
          </a:p>
          <a:p>
            <a:r>
              <a:rPr lang="en-AU" sz="2000" dirty="0" err="1" smtClean="0">
                <a:latin typeface="Courier New" panose="02070309020205020404" pitchFamily="49" charset="0"/>
                <a:cs typeface="Courier New" panose="02070309020205020404" pitchFamily="49" charset="0"/>
              </a:rPr>
              <a:t>add_proportion_decisions</a:t>
            </a:r>
            <a:r>
              <a:rPr lang="en-AU" sz="2000" dirty="0">
                <a:latin typeface="Courier New" panose="02070309020205020404" pitchFamily="49" charset="0"/>
                <a:cs typeface="Courier New" panose="02070309020205020404" pitchFamily="49" charset="0"/>
              </a:rPr>
              <a:t>() %&gt;%</a:t>
            </a:r>
            <a:endParaRPr lang="en-AU" sz="2000" dirty="0" smtClean="0">
              <a:latin typeface="Courier New" panose="02070309020205020404" pitchFamily="49" charset="0"/>
              <a:cs typeface="Courier New" panose="02070309020205020404" pitchFamily="49" charset="0"/>
            </a:endParaRPr>
          </a:p>
          <a:p>
            <a:r>
              <a:rPr lang="en-AU" sz="2000" dirty="0" err="1" smtClean="0">
                <a:latin typeface="Courier New" panose="02070309020205020404" pitchFamily="49" charset="0"/>
                <a:cs typeface="Courier New" panose="02070309020205020404" pitchFamily="49" charset="0"/>
              </a:rPr>
              <a:t>add_gurobi_solver</a:t>
            </a:r>
            <a:r>
              <a:rPr lang="en-AU" sz="2000" dirty="0" smtClean="0">
                <a:latin typeface="Courier New" panose="02070309020205020404" pitchFamily="49" charset="0"/>
                <a:cs typeface="Courier New" panose="02070309020205020404" pitchFamily="49" charset="0"/>
              </a:rPr>
              <a:t>(gap </a:t>
            </a:r>
            <a:r>
              <a:rPr lang="en-AU" sz="2000" dirty="0">
                <a:latin typeface="Courier New" panose="02070309020205020404" pitchFamily="49" charset="0"/>
                <a:cs typeface="Courier New" panose="02070309020205020404" pitchFamily="49" charset="0"/>
              </a:rPr>
              <a:t>= 0</a:t>
            </a:r>
            <a:r>
              <a:rPr lang="en-AU" sz="2000" dirty="0" smtClean="0">
                <a:latin typeface="Courier New" panose="02070309020205020404" pitchFamily="49" charset="0"/>
                <a:cs typeface="Courier New" panose="02070309020205020404" pitchFamily="49" charset="0"/>
              </a:rPr>
              <a:t>) %&gt;% </a:t>
            </a:r>
            <a:r>
              <a:rPr lang="en-AU" sz="2000" dirty="0">
                <a:latin typeface="Courier New" panose="02070309020205020404" pitchFamily="49" charset="0"/>
                <a:cs typeface="Courier New" panose="02070309020205020404" pitchFamily="49" charset="0"/>
              </a:rPr>
              <a:t>solve</a:t>
            </a:r>
            <a:r>
              <a:rPr lang="en-AU" sz="2000" dirty="0" smtClean="0">
                <a:latin typeface="Courier New" panose="02070309020205020404" pitchFamily="49" charset="0"/>
                <a:cs typeface="Courier New" panose="02070309020205020404" pitchFamily="49" charset="0"/>
              </a:rPr>
              <a:t>()</a:t>
            </a:r>
            <a:endParaRPr lang="en-AU" sz="2000" dirty="0">
              <a:latin typeface="Courier New" panose="02070309020205020404" pitchFamily="49" charset="0"/>
              <a:cs typeface="Courier New" panose="02070309020205020404" pitchFamily="49" charset="0"/>
            </a:endParaRP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5354" r="13217"/>
          <a:stretch/>
        </p:blipFill>
        <p:spPr>
          <a:xfrm>
            <a:off x="5965567" y="1338214"/>
            <a:ext cx="3104180" cy="3104186"/>
          </a:xfrm>
          <a:prstGeom prst="rect">
            <a:avLst/>
          </a:prstGeom>
        </p:spPr>
      </p:pic>
    </p:spTree>
    <p:extLst>
      <p:ext uri="{BB962C8B-B14F-4D97-AF65-F5344CB8AC3E}">
        <p14:creationId xmlns:p14="http://schemas.microsoft.com/office/powerpoint/2010/main" val="17146961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Design </a:t>
            </a:r>
            <a:r>
              <a:rPr lang="en-AU" u="sng" dirty="0" smtClean="0"/>
              <a:t>your </a:t>
            </a:r>
            <a:r>
              <a:rPr lang="en-AU" dirty="0" smtClean="0"/>
              <a:t>problem</a:t>
            </a:r>
            <a:endParaRPr lang="en-AU" dirty="0"/>
          </a:p>
        </p:txBody>
      </p:sp>
      <p:sp>
        <p:nvSpPr>
          <p:cNvPr id="7" name="TextBox 6"/>
          <p:cNvSpPr txBox="1"/>
          <p:nvPr/>
        </p:nvSpPr>
        <p:spPr>
          <a:xfrm>
            <a:off x="100800" y="1338214"/>
            <a:ext cx="184731" cy="400110"/>
          </a:xfrm>
          <a:prstGeom prst="rect">
            <a:avLst/>
          </a:prstGeom>
          <a:noFill/>
        </p:spPr>
        <p:txBody>
          <a:bodyPr wrap="none" rtlCol="0">
            <a:spAutoFit/>
          </a:bodyPr>
          <a:lstStyle/>
          <a:p>
            <a:endParaRPr lang="en-AU" sz="2000" dirty="0">
              <a:latin typeface="Courier New" panose="02070309020205020404" pitchFamily="49" charset="0"/>
              <a:cs typeface="Courier New" panose="02070309020205020404" pitchFamily="49" charset="0"/>
            </a:endParaRPr>
          </a:p>
        </p:txBody>
      </p:sp>
      <p:sp>
        <p:nvSpPr>
          <p:cNvPr id="6" name="TextBox 5"/>
          <p:cNvSpPr txBox="1"/>
          <p:nvPr/>
        </p:nvSpPr>
        <p:spPr>
          <a:xfrm>
            <a:off x="100800" y="1338214"/>
            <a:ext cx="5853600" cy="2862322"/>
          </a:xfrm>
          <a:prstGeom prst="rect">
            <a:avLst/>
          </a:prstGeom>
          <a:noFill/>
        </p:spPr>
        <p:txBody>
          <a:bodyPr wrap="square" rtlCol="0">
            <a:spAutoFit/>
          </a:bodyPr>
          <a:lstStyle/>
          <a:p>
            <a:r>
              <a:rPr lang="en-AU" sz="2000" dirty="0" smtClean="0">
                <a:latin typeface="Courier New" panose="02070309020205020404" pitchFamily="49" charset="0"/>
                <a:cs typeface="Courier New" panose="02070309020205020404" pitchFamily="49" charset="0"/>
              </a:rPr>
              <a:t>problem(</a:t>
            </a:r>
            <a:r>
              <a:rPr lang="en-AU" sz="2000" dirty="0" err="1" smtClean="0">
                <a:latin typeface="Courier New" panose="02070309020205020404" pitchFamily="49" charset="0"/>
                <a:cs typeface="Courier New" panose="02070309020205020404" pitchFamily="49" charset="0"/>
              </a:rPr>
              <a:t>tas_pu</a:t>
            </a:r>
            <a:r>
              <a:rPr lang="en-AU" sz="2000" dirty="0">
                <a:latin typeface="Courier New" panose="02070309020205020404" pitchFamily="49" charset="0"/>
                <a:cs typeface="Courier New" panose="02070309020205020404" pitchFamily="49" charset="0"/>
              </a:rPr>
              <a:t>, </a:t>
            </a:r>
            <a:r>
              <a:rPr lang="en-AU" sz="2000" dirty="0" err="1">
                <a:latin typeface="Courier New" panose="02070309020205020404" pitchFamily="49" charset="0"/>
                <a:cs typeface="Courier New" panose="02070309020205020404" pitchFamily="49" charset="0"/>
              </a:rPr>
              <a:t>tas_features</a:t>
            </a:r>
            <a:r>
              <a:rPr lang="en-AU" sz="2000" dirty="0" smtClean="0">
                <a:latin typeface="Courier New" panose="02070309020205020404" pitchFamily="49" charset="0"/>
                <a:cs typeface="Courier New" panose="02070309020205020404" pitchFamily="49" charset="0"/>
              </a:rPr>
              <a:t>, </a:t>
            </a:r>
          </a:p>
          <a:p>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       "</a:t>
            </a:r>
            <a:r>
              <a:rPr lang="en-AU" sz="2000" dirty="0">
                <a:latin typeface="Courier New" panose="02070309020205020404" pitchFamily="49" charset="0"/>
                <a:cs typeface="Courier New" panose="02070309020205020404" pitchFamily="49" charset="0"/>
              </a:rPr>
              <a:t>cost") %&gt;%</a:t>
            </a:r>
          </a:p>
          <a:p>
            <a:r>
              <a:rPr lang="en-AU" sz="2000" u="heavy" dirty="0" err="1">
                <a:uFill>
                  <a:solidFill>
                    <a:srgbClr val="FF0000"/>
                  </a:solidFill>
                </a:uFill>
                <a:latin typeface="Courier New" panose="02070309020205020404" pitchFamily="49" charset="0"/>
                <a:cs typeface="Courier New" panose="02070309020205020404" pitchFamily="49" charset="0"/>
              </a:rPr>
              <a:t>add_max_features_objective</a:t>
            </a:r>
            <a:r>
              <a:rPr lang="en-AU" sz="2000" u="heavy" dirty="0">
                <a:uFill>
                  <a:solidFill>
                    <a:srgbClr val="FF0000"/>
                  </a:solidFill>
                </a:uFill>
                <a:latin typeface="Courier New" panose="02070309020205020404" pitchFamily="49" charset="0"/>
                <a:cs typeface="Courier New" panose="02070309020205020404" pitchFamily="49" charset="0"/>
              </a:rPr>
              <a:t>(budget</a:t>
            </a:r>
            <a:r>
              <a:rPr lang="en-AU" sz="2000" u="heavy" dirty="0" smtClean="0">
                <a:uFill>
                  <a:solidFill>
                    <a:srgbClr val="FF0000"/>
                  </a:solidFill>
                </a:uFill>
                <a:latin typeface="Courier New" panose="02070309020205020404" pitchFamily="49" charset="0"/>
                <a:cs typeface="Courier New" panose="02070309020205020404" pitchFamily="49" charset="0"/>
              </a:rPr>
              <a:t>)</a:t>
            </a:r>
            <a:r>
              <a:rPr lang="en-AU" sz="2000" dirty="0" smtClean="0">
                <a:latin typeface="Courier New" panose="02070309020205020404" pitchFamily="49" charset="0"/>
                <a:cs typeface="Courier New" panose="02070309020205020404" pitchFamily="49" charset="0"/>
              </a:rPr>
              <a:t>%&gt;%</a:t>
            </a:r>
          </a:p>
          <a:p>
            <a:r>
              <a:rPr lang="en-AU" sz="2000" dirty="0" err="1" smtClean="0">
                <a:latin typeface="Courier New" panose="02070309020205020404" pitchFamily="49" charset="0"/>
                <a:cs typeface="Courier New" panose="02070309020205020404" pitchFamily="49" charset="0"/>
              </a:rPr>
              <a:t>add_relative_targets</a:t>
            </a:r>
            <a:r>
              <a:rPr lang="en-AU" sz="2000" dirty="0" smtClean="0">
                <a:latin typeface="Courier New" panose="02070309020205020404" pitchFamily="49" charset="0"/>
                <a:cs typeface="Courier New" panose="02070309020205020404" pitchFamily="49" charset="0"/>
              </a:rPr>
              <a:t>(0.1</a:t>
            </a:r>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%&gt;%    </a:t>
            </a:r>
            <a:r>
              <a:rPr lang="en-AU" sz="2000" dirty="0" err="1" smtClean="0">
                <a:latin typeface="Courier New" panose="02070309020205020404" pitchFamily="49" charset="0"/>
                <a:cs typeface="Courier New" panose="02070309020205020404" pitchFamily="49" charset="0"/>
              </a:rPr>
              <a:t>add_locked_in_constraints</a:t>
            </a:r>
            <a:r>
              <a:rPr lang="en-AU" sz="2000" dirty="0" smtClean="0">
                <a:latin typeface="Courier New" panose="02070309020205020404" pitchFamily="49" charset="0"/>
                <a:cs typeface="Courier New" panose="02070309020205020404" pitchFamily="49" charset="0"/>
              </a:rPr>
              <a:t>("in") %&gt;%</a:t>
            </a:r>
          </a:p>
          <a:p>
            <a:r>
              <a:rPr lang="en-AU" sz="2000" dirty="0" err="1" smtClean="0">
                <a:latin typeface="Courier New" panose="02070309020205020404" pitchFamily="49" charset="0"/>
                <a:cs typeface="Courier New" panose="02070309020205020404" pitchFamily="49" charset="0"/>
              </a:rPr>
              <a:t>add_locked_out_constraints</a:t>
            </a:r>
            <a:r>
              <a:rPr lang="en-AU" sz="2000" dirty="0" smtClean="0">
                <a:latin typeface="Courier New" panose="02070309020205020404" pitchFamily="49" charset="0"/>
                <a:cs typeface="Courier New" panose="02070309020205020404" pitchFamily="49" charset="0"/>
              </a:rPr>
              <a:t>("out") %&gt;%</a:t>
            </a:r>
          </a:p>
          <a:p>
            <a:r>
              <a:rPr lang="en-AU" sz="2000" dirty="0" err="1" smtClean="0">
                <a:latin typeface="Courier New" panose="02070309020205020404" pitchFamily="49" charset="0"/>
                <a:cs typeface="Courier New" panose="02070309020205020404" pitchFamily="49" charset="0"/>
              </a:rPr>
              <a:t>add_proportion_decisions</a:t>
            </a:r>
            <a:r>
              <a:rPr lang="en-AU" sz="2000" dirty="0">
                <a:latin typeface="Courier New" panose="02070309020205020404" pitchFamily="49" charset="0"/>
                <a:cs typeface="Courier New" panose="02070309020205020404" pitchFamily="49" charset="0"/>
              </a:rPr>
              <a:t>() %&gt;%</a:t>
            </a:r>
            <a:endParaRPr lang="en-AU" sz="2000" dirty="0" smtClean="0">
              <a:latin typeface="Courier New" panose="02070309020205020404" pitchFamily="49" charset="0"/>
              <a:cs typeface="Courier New" panose="02070309020205020404" pitchFamily="49" charset="0"/>
            </a:endParaRPr>
          </a:p>
          <a:p>
            <a:r>
              <a:rPr lang="en-AU" sz="2000" dirty="0" err="1" smtClean="0">
                <a:latin typeface="Courier New" panose="02070309020205020404" pitchFamily="49" charset="0"/>
                <a:cs typeface="Courier New" panose="02070309020205020404" pitchFamily="49" charset="0"/>
              </a:rPr>
              <a:t>add_gurobi_solver</a:t>
            </a:r>
            <a:r>
              <a:rPr lang="en-AU" sz="2000" dirty="0" smtClean="0">
                <a:latin typeface="Courier New" panose="02070309020205020404" pitchFamily="49" charset="0"/>
                <a:cs typeface="Courier New" panose="02070309020205020404" pitchFamily="49" charset="0"/>
              </a:rPr>
              <a:t>(gap </a:t>
            </a:r>
            <a:r>
              <a:rPr lang="en-AU" sz="2000" dirty="0">
                <a:latin typeface="Courier New" panose="02070309020205020404" pitchFamily="49" charset="0"/>
                <a:cs typeface="Courier New" panose="02070309020205020404" pitchFamily="49" charset="0"/>
              </a:rPr>
              <a:t>= 0</a:t>
            </a:r>
            <a:r>
              <a:rPr lang="en-AU" sz="2000" dirty="0" smtClean="0">
                <a:latin typeface="Courier New" panose="02070309020205020404" pitchFamily="49" charset="0"/>
                <a:cs typeface="Courier New" panose="02070309020205020404" pitchFamily="49" charset="0"/>
              </a:rPr>
              <a:t>) %&gt;% </a:t>
            </a:r>
            <a:r>
              <a:rPr lang="en-AU" sz="2000" dirty="0">
                <a:latin typeface="Courier New" panose="02070309020205020404" pitchFamily="49" charset="0"/>
                <a:cs typeface="Courier New" panose="02070309020205020404" pitchFamily="49" charset="0"/>
              </a:rPr>
              <a:t>solve</a:t>
            </a:r>
            <a:r>
              <a:rPr lang="en-AU" sz="2000" dirty="0" smtClean="0">
                <a:latin typeface="Courier New" panose="02070309020205020404" pitchFamily="49" charset="0"/>
                <a:cs typeface="Courier New" panose="02070309020205020404" pitchFamily="49" charset="0"/>
              </a:rPr>
              <a:t>()</a:t>
            </a:r>
            <a:endParaRPr lang="en-AU" sz="2000" dirty="0">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15354" r="13892"/>
          <a:stretch/>
        </p:blipFill>
        <p:spPr>
          <a:xfrm>
            <a:off x="5954400" y="1338214"/>
            <a:ext cx="3148553" cy="3178594"/>
          </a:xfrm>
          <a:prstGeom prst="rect">
            <a:avLst/>
          </a:prstGeom>
        </p:spPr>
      </p:pic>
    </p:spTree>
    <p:extLst>
      <p:ext uri="{BB962C8B-B14F-4D97-AF65-F5344CB8AC3E}">
        <p14:creationId xmlns:p14="http://schemas.microsoft.com/office/powerpoint/2010/main" val="12819240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conservationdecisions.files.wordpress.com/2017/01/yan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9290" y="926429"/>
            <a:ext cx="6145420" cy="406094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457200" y="83579"/>
            <a:ext cx="8229600" cy="857250"/>
          </a:xfrm>
        </p:spPr>
        <p:txBody>
          <a:bodyPr/>
          <a:lstStyle/>
          <a:p>
            <a:r>
              <a:rPr lang="en-AU" dirty="0"/>
              <a:t>S</a:t>
            </a:r>
            <a:r>
              <a:rPr lang="en-AU" dirty="0" smtClean="0"/>
              <a:t>olve </a:t>
            </a:r>
            <a:r>
              <a:rPr lang="en-AU" dirty="0" smtClean="0"/>
              <a:t>it fast!</a:t>
            </a:r>
            <a:endParaRPr lang="en-AU" dirty="0"/>
          </a:p>
        </p:txBody>
      </p:sp>
    </p:spTree>
    <p:extLst>
      <p:ext uri="{BB962C8B-B14F-4D97-AF65-F5344CB8AC3E}">
        <p14:creationId xmlns:p14="http://schemas.microsoft.com/office/powerpoint/2010/main" val="16325135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600" y="1050906"/>
            <a:ext cx="9056871" cy="3197094"/>
          </a:xfrm>
          <a:prstGeom prst="rect">
            <a:avLst/>
          </a:prstGeom>
        </p:spPr>
      </p:pic>
      <p:sp>
        <p:nvSpPr>
          <p:cNvPr id="4" name="TextBox 3"/>
          <p:cNvSpPr txBox="1"/>
          <p:nvPr/>
        </p:nvSpPr>
        <p:spPr>
          <a:xfrm>
            <a:off x="370690" y="4478400"/>
            <a:ext cx="8402621" cy="523220"/>
          </a:xfrm>
          <a:prstGeom prst="rect">
            <a:avLst/>
          </a:prstGeom>
          <a:noFill/>
        </p:spPr>
        <p:txBody>
          <a:bodyPr wrap="none" rtlCol="0">
            <a:spAutoFit/>
          </a:bodyPr>
          <a:lstStyle/>
          <a:p>
            <a:r>
              <a:rPr lang="en-AU" sz="2800" dirty="0" smtClean="0"/>
              <a:t>1.5 million planning units &amp; 22,644 species: 76 minutes</a:t>
            </a:r>
            <a:endParaRPr lang="en-AU" sz="2800" dirty="0"/>
          </a:p>
        </p:txBody>
      </p:sp>
      <p:sp>
        <p:nvSpPr>
          <p:cNvPr id="8" name="Title 1"/>
          <p:cNvSpPr>
            <a:spLocks noGrp="1"/>
          </p:cNvSpPr>
          <p:nvPr>
            <p:ph type="title"/>
          </p:nvPr>
        </p:nvSpPr>
        <p:spPr>
          <a:xfrm>
            <a:off x="457200" y="83579"/>
            <a:ext cx="8229600" cy="857250"/>
          </a:xfrm>
        </p:spPr>
        <p:txBody>
          <a:bodyPr/>
          <a:lstStyle/>
          <a:p>
            <a:r>
              <a:rPr lang="en-AU" dirty="0" smtClean="0"/>
              <a:t>S</a:t>
            </a:r>
            <a:r>
              <a:rPr lang="en-AU" dirty="0" smtClean="0"/>
              <a:t>olve </a:t>
            </a:r>
            <a:r>
              <a:rPr lang="en-AU" dirty="0" smtClean="0"/>
              <a:t>it fast!</a:t>
            </a:r>
            <a:endParaRPr lang="en-AU" dirty="0"/>
          </a:p>
        </p:txBody>
      </p:sp>
    </p:spTree>
    <p:extLst>
      <p:ext uri="{BB962C8B-B14F-4D97-AF65-F5344CB8AC3E}">
        <p14:creationId xmlns:p14="http://schemas.microsoft.com/office/powerpoint/2010/main" val="39227071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Future work</a:t>
            </a:r>
            <a:endParaRPr lang="en-AU" dirty="0"/>
          </a:p>
        </p:txBody>
      </p:sp>
      <p:sp>
        <p:nvSpPr>
          <p:cNvPr id="3" name="Content Placeholder 2"/>
          <p:cNvSpPr>
            <a:spLocks noGrp="1"/>
          </p:cNvSpPr>
          <p:nvPr>
            <p:ph idx="1"/>
          </p:nvPr>
        </p:nvSpPr>
        <p:spPr/>
        <p:txBody>
          <a:bodyPr>
            <a:normAutofit/>
          </a:bodyPr>
          <a:lstStyle/>
          <a:p>
            <a:r>
              <a:rPr lang="en-AU" dirty="0" smtClean="0"/>
              <a:t>Point-and-click interface (</a:t>
            </a:r>
            <a:r>
              <a:rPr lang="en-AU" i="1" dirty="0" err="1" smtClean="0"/>
              <a:t>prioritizrshiny</a:t>
            </a:r>
            <a:r>
              <a:rPr lang="en-AU" dirty="0" smtClean="0"/>
              <a:t>)</a:t>
            </a:r>
          </a:p>
          <a:p>
            <a:endParaRPr lang="en-AU" dirty="0"/>
          </a:p>
          <a:p>
            <a:r>
              <a:rPr lang="en-AU" dirty="0" smtClean="0"/>
              <a:t>Multiple types of actions (e.g. </a:t>
            </a:r>
            <a:r>
              <a:rPr lang="en-AU" i="1" dirty="0" err="1" smtClean="0"/>
              <a:t>MarZone</a:t>
            </a:r>
            <a:r>
              <a:rPr lang="en-AU" dirty="0" smtClean="0"/>
              <a:t>)</a:t>
            </a:r>
          </a:p>
          <a:p>
            <a:endParaRPr lang="en-AU" dirty="0"/>
          </a:p>
          <a:p>
            <a:r>
              <a:rPr lang="en-AU" dirty="0" smtClean="0"/>
              <a:t>More objectives, constraints, and penalties!</a:t>
            </a:r>
            <a:endParaRPr lang="en-AU" dirty="0"/>
          </a:p>
        </p:txBody>
      </p:sp>
    </p:spTree>
    <p:extLst>
      <p:ext uri="{BB962C8B-B14F-4D97-AF65-F5344CB8AC3E}">
        <p14:creationId xmlns:p14="http://schemas.microsoft.com/office/powerpoint/2010/main" val="28578865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ack And White Birds Silhouette Fresh HD Wallpape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36512" y="-748022"/>
            <a:ext cx="10236982" cy="639811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140815" y="-1426"/>
            <a:ext cx="6195461" cy="596462"/>
            <a:chOff x="217012" y="116632"/>
            <a:chExt cx="6195461" cy="795284"/>
          </a:xfrm>
        </p:grpSpPr>
        <p:pic>
          <p:nvPicPr>
            <p:cNvPr id="3" name="Picture 2" descr="C:\Users\jhanson\Downloads\1467354618_f0e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012" y="116632"/>
              <a:ext cx="682580" cy="7800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075756" y="214289"/>
              <a:ext cx="5336717" cy="697627"/>
            </a:xfrm>
            <a:prstGeom prst="rect">
              <a:avLst/>
            </a:prstGeom>
            <a:noFill/>
          </p:spPr>
          <p:txBody>
            <a:bodyPr wrap="none" rtlCol="0">
              <a:spAutoFit/>
            </a:bodyPr>
            <a:lstStyle/>
            <a:p>
              <a:r>
                <a:rPr lang="en-AU" sz="2800" b="1" dirty="0">
                  <a:solidFill>
                    <a:schemeClr val="bg1"/>
                  </a:solidFill>
                </a:rPr>
                <a:t>j</a:t>
              </a:r>
              <a:r>
                <a:rPr lang="en-AU" sz="2800" b="1" dirty="0" smtClean="0">
                  <a:solidFill>
                    <a:schemeClr val="bg1"/>
                  </a:solidFill>
                </a:rPr>
                <a:t>effrey.hanson@uqconnect.edu.au</a:t>
              </a:r>
              <a:endParaRPr lang="en-AU" sz="2800" b="1" dirty="0">
                <a:solidFill>
                  <a:schemeClr val="bg1"/>
                </a:solidFill>
              </a:endParaRPr>
            </a:p>
          </p:txBody>
        </p:sp>
      </p:grpSp>
      <p:grpSp>
        <p:nvGrpSpPr>
          <p:cNvPr id="2" name="Group 1"/>
          <p:cNvGrpSpPr/>
          <p:nvPr/>
        </p:nvGrpSpPr>
        <p:grpSpPr>
          <a:xfrm>
            <a:off x="140812" y="1438213"/>
            <a:ext cx="5211721" cy="563832"/>
            <a:chOff x="211764" y="1168251"/>
            <a:chExt cx="5211721" cy="751774"/>
          </a:xfrm>
        </p:grpSpPr>
        <p:pic>
          <p:nvPicPr>
            <p:cNvPr id="5" name="Picture 4" descr="C:\Users\jhanson\Downloads\1467354784_web.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1764" y="1168251"/>
              <a:ext cx="693077" cy="6930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75756" y="1222400"/>
              <a:ext cx="4347729" cy="697625"/>
            </a:xfrm>
            <a:prstGeom prst="rect">
              <a:avLst/>
            </a:prstGeom>
            <a:noFill/>
          </p:spPr>
          <p:txBody>
            <a:bodyPr wrap="none" rtlCol="0">
              <a:spAutoFit/>
            </a:bodyPr>
            <a:lstStyle/>
            <a:p>
              <a:r>
                <a:rPr lang="en-AU" sz="2800" b="1" dirty="0" smtClean="0">
                  <a:solidFill>
                    <a:schemeClr val="bg1"/>
                  </a:solidFill>
                </a:rPr>
                <a:t>prioritizr.github.io/</a:t>
              </a:r>
              <a:r>
                <a:rPr lang="en-AU" sz="2800" b="1" dirty="0" err="1" smtClean="0">
                  <a:solidFill>
                    <a:schemeClr val="bg1"/>
                  </a:solidFill>
                </a:rPr>
                <a:t>prioritizr</a:t>
              </a:r>
              <a:endParaRPr lang="en-AU" sz="2000" b="1" dirty="0">
                <a:solidFill>
                  <a:schemeClr val="bg1"/>
                </a:solidFill>
              </a:endParaRPr>
            </a:p>
          </p:txBody>
        </p:sp>
      </p:grpSp>
      <p:grpSp>
        <p:nvGrpSpPr>
          <p:cNvPr id="9" name="Group 8"/>
          <p:cNvGrpSpPr/>
          <p:nvPr/>
        </p:nvGrpSpPr>
        <p:grpSpPr>
          <a:xfrm>
            <a:off x="140812" y="716143"/>
            <a:ext cx="5852542" cy="600962"/>
            <a:chOff x="162258" y="2132856"/>
            <a:chExt cx="5852542" cy="801283"/>
          </a:xfrm>
        </p:grpSpPr>
        <p:pic>
          <p:nvPicPr>
            <p:cNvPr id="4" name="Picture 3" descr="C:\Users\jhanson\Downloads\1467354717_github.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258" y="2132856"/>
              <a:ext cx="792088" cy="7920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075756" y="2236512"/>
              <a:ext cx="4939044" cy="697627"/>
            </a:xfrm>
            <a:prstGeom prst="rect">
              <a:avLst/>
            </a:prstGeom>
            <a:noFill/>
          </p:spPr>
          <p:txBody>
            <a:bodyPr wrap="none" rtlCol="0">
              <a:spAutoFit/>
            </a:bodyPr>
            <a:lstStyle/>
            <a:p>
              <a:r>
                <a:rPr lang="en-AU" sz="2800" b="1" dirty="0" smtClean="0">
                  <a:solidFill>
                    <a:schemeClr val="bg1"/>
                  </a:solidFill>
                </a:rPr>
                <a:t>github.com/</a:t>
              </a:r>
              <a:r>
                <a:rPr lang="en-AU" sz="2800" b="1" dirty="0" err="1" smtClean="0">
                  <a:solidFill>
                    <a:schemeClr val="bg1"/>
                  </a:solidFill>
                </a:rPr>
                <a:t>prioritizr</a:t>
              </a:r>
              <a:r>
                <a:rPr lang="en-AU" sz="2800" b="1" dirty="0" smtClean="0">
                  <a:solidFill>
                    <a:schemeClr val="bg1"/>
                  </a:solidFill>
                </a:rPr>
                <a:t>/</a:t>
              </a:r>
              <a:r>
                <a:rPr lang="en-AU" sz="2800" b="1" dirty="0" err="1" smtClean="0">
                  <a:solidFill>
                    <a:schemeClr val="bg1"/>
                  </a:solidFill>
                </a:rPr>
                <a:t>prioritizr</a:t>
              </a:r>
              <a:endParaRPr lang="en-AU" sz="2800" b="1" dirty="0">
                <a:solidFill>
                  <a:schemeClr val="bg1"/>
                </a:solidFill>
              </a:endParaRPr>
            </a:p>
          </p:txBody>
        </p:sp>
      </p:grpSp>
    </p:spTree>
    <p:extLst>
      <p:ext uri="{BB962C8B-B14F-4D97-AF65-F5344CB8AC3E}">
        <p14:creationId xmlns:p14="http://schemas.microsoft.com/office/powerpoint/2010/main" val="42896417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9057"/>
            <a:ext cx="9144000" cy="994172"/>
          </a:xfrm>
        </p:spPr>
        <p:txBody>
          <a:bodyPr>
            <a:normAutofit/>
          </a:bodyPr>
          <a:lstStyle/>
          <a:p>
            <a:r>
              <a:rPr lang="en-AU" b="1" dirty="0" smtClean="0">
                <a:latin typeface="+mn-lt"/>
              </a:rPr>
              <a:t>Global biodiversity </a:t>
            </a:r>
            <a:r>
              <a:rPr lang="en-AU" b="1" dirty="0">
                <a:latin typeface="+mn-lt"/>
              </a:rPr>
              <a:t>c</a:t>
            </a:r>
            <a:r>
              <a:rPr lang="en-AU" b="1" dirty="0" smtClean="0">
                <a:latin typeface="+mn-lt"/>
              </a:rPr>
              <a:t>risis</a:t>
            </a:r>
            <a:endParaRPr lang="en-AU" b="1" dirty="0">
              <a:latin typeface="+mn-lt"/>
            </a:endParaRPr>
          </a:p>
        </p:txBody>
      </p:sp>
      <p:pic>
        <p:nvPicPr>
          <p:cNvPr id="1028" name="Picture 4" descr="One of several subspecies of leopard, the Zanzibar leopard made its home on the Zanzibar archipelago of Tanzania. It's still unclear whether this large cat is technically extinct — there are occasional unconfirmed sightings. &#10; Cause of extinction: Locals believed the leopards were kept by witches, and aggressively hunted them. The animals were seen as evil predators that must be exterminated — and even the government was in on the campaign. In the mid-'90s there was a short-lived conservation effort but it was deemed too little, too late.&#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 y="3280081"/>
            <a:ext cx="3209707" cy="188395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stunning Madeiran Large White butterfly was found in the valleys of the Laurisilva forests on Portugal's Madeira Islands. The butterfly's closest relative, the Large White, is common across Europe, Africa and Asia. &#10; Cause of extinction: Loss of habitat due to construction as well as pollution from agricultural fertilizers are two major causes of the species' decline.&#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808" y="3351796"/>
            <a:ext cx="3085356" cy="181097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he last Pyrenean ibex died in 2000. However, a cloned ibex, created from skin samples taken from the last Pyrenean ibex, was birthed in 2009. It died shortly after birth from lung complications.&#10; Cause of extinction: Hunting of the ibex had caused the animal's numbers to seriously dwindle and conservationists blame the Spanish government for failing to act in time to save it.&#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3524" y="808664"/>
            <a:ext cx="1966313" cy="115414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he majestic West African black rhino was declared extinct in 2006, after conservationists failed to find any in their last remaining habitat in Cameroon. The West African black rhino was one of four subspecies of rhinoceros. &#10;Cause of extinction: Poachers hunted the rhino for its horn, which is believed by some in Yemen and China to possess aphrodisiacal powers.&#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12" y="2051425"/>
            <a:ext cx="2764276" cy="162251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imilar in appearance to the Sumatran tiger, the Javan tiger was native to the Indonesian island of Java. In the 1800s they were so common they were considered pests by island natives, but as the island was developed their population dwindled. By the 1950s, only 20 tigers remained. &#10;Cause of extinction: Loss of habitat and agricultural development led to severe population decline. Conservation efforts in the 1940s and '50s were unsuccessful due to a lack of adequate land and planning.&#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4710" y="3224084"/>
            <a:ext cx="3302941" cy="19386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native of Maui, Hawaii, the Po'ouli, or Black-faced Honeycreeper, was only discovered in the 1970s. The birds inhabited the southwestern slope of Haleakala volcano. But the population declined rapidly, and by 1997 there were only three known Po'ouli left. Efforts to mate the remaining birds failed and the species was formally declared extinct seven years later. &#10;Cause of extinction: Habitat loss, along with disease, predators and a decline in its food source — native tree snails — are all seen as reasons for the bird's demise.&#10;"/>
          <p:cNvPicPr>
            <a:picLocks noChangeAspect="1" noChangeArrowheads="1"/>
          </p:cNvPicPr>
          <p:nvPr/>
        </p:nvPicPr>
        <p:blipFill rotWithShape="1">
          <a:blip r:embed="rId8">
            <a:extLst>
              <a:ext uri="{28A0092B-C50C-407E-A947-70E740481C1C}">
                <a14:useLocalDpi xmlns:a14="http://schemas.microsoft.com/office/drawing/2010/main" val="0"/>
              </a:ext>
            </a:extLst>
          </a:blip>
          <a:srcRect t="27360"/>
          <a:stretch/>
        </p:blipFill>
        <p:spPr bwMode="auto">
          <a:xfrm>
            <a:off x="6007252" y="808664"/>
            <a:ext cx="3173259" cy="135296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e golden toad is not the only species to disappear in the past 40 years, but it might just be the brightest. This fluorescent amphibian was found in the high-altitude ridges of Costa Rica, but thanks to pollution, global warming and fungal skin infections, the species became extinct in 1989. &#10;Read on to find out about 10 other incredible species we've lost in the last several decades.&#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06910" y="2112419"/>
            <a:ext cx="2273602" cy="133450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pix's Macaw, also called the Little Blue Macaw, was known for its beautiful blue feathers. While some still exist in captivity, these tiny blue birds are extinct in the wild. &#10;Cause of extinction: Habitat destruction and illegal trapping and trade contributed to the macaw's dwindling numbers.&#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12" y="808664"/>
            <a:ext cx="2658517" cy="149334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upload.wikimedia.org/wikipedia/en/9/9b/Frohawk_Dod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34259" y="1879647"/>
            <a:ext cx="2090772" cy="170149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assets.rbl.ms/5102114/980x.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89836" y="808664"/>
            <a:ext cx="1517417" cy="12281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Tecopa pupfish, a native of the hot springs of the Mojave Desert, has the distinction of being the first animal declared extinct under the provisions of the Endangered Species Act of 1973. The pupfish's decline was precipitated when its natural habitat was encroached upon by developers.&#10;Cause of extinction: Destruction of natural habitat.&#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09790" y="1989019"/>
            <a:ext cx="2488246" cy="1460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9717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105633" y="1056088"/>
            <a:ext cx="9249633"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algn="ctr" eaLnBrk="0" fontAlgn="base" hangingPunct="0">
              <a:spcBef>
                <a:spcPct val="0"/>
              </a:spcBef>
              <a:spcAft>
                <a:spcPct val="0"/>
              </a:spcAft>
              <a:buNone/>
            </a:pPr>
            <a:r>
              <a:rPr lang="en-AU" altLang="en-US" sz="5400" b="1" dirty="0" smtClean="0">
                <a:latin typeface="Arial" panose="020B0604020202020204" pitchFamily="34" charset="0"/>
              </a:rPr>
              <a:t>How </a:t>
            </a:r>
            <a:r>
              <a:rPr lang="en-AU" altLang="en-US" sz="5400" b="1" dirty="0">
                <a:latin typeface="Arial" panose="020B0604020202020204" pitchFamily="34" charset="0"/>
              </a:rPr>
              <a:t>should we </a:t>
            </a:r>
            <a:endParaRPr lang="en-AU" altLang="en-US" sz="5400" b="1" dirty="0" smtClean="0">
              <a:latin typeface="Arial" panose="020B0604020202020204" pitchFamily="34" charset="0"/>
            </a:endParaRPr>
          </a:p>
          <a:p>
            <a:pPr marL="0" lvl="0" indent="0" algn="ctr" eaLnBrk="0" fontAlgn="base" hangingPunct="0">
              <a:spcBef>
                <a:spcPct val="0"/>
              </a:spcBef>
              <a:spcAft>
                <a:spcPct val="0"/>
              </a:spcAft>
              <a:buNone/>
            </a:pPr>
            <a:r>
              <a:rPr lang="en-AU" altLang="en-US" sz="5400" b="1" dirty="0">
                <a:latin typeface="Arial" panose="020B0604020202020204" pitchFamily="34" charset="0"/>
              </a:rPr>
              <a:t>m</a:t>
            </a:r>
            <a:r>
              <a:rPr lang="en-AU" altLang="en-US" sz="5400" b="1" dirty="0" smtClean="0">
                <a:latin typeface="Arial" panose="020B0604020202020204" pitchFamily="34" charset="0"/>
              </a:rPr>
              <a:t>anage</a:t>
            </a:r>
            <a:r>
              <a:rPr lang="en-AU" altLang="en-US" sz="5400" b="1" dirty="0">
                <a:latin typeface="Arial" panose="020B0604020202020204" pitchFamily="34" charset="0"/>
              </a:rPr>
              <a:t> </a:t>
            </a:r>
            <a:r>
              <a:rPr lang="en-AU" altLang="en-US" sz="5400" b="1" dirty="0" smtClean="0">
                <a:latin typeface="Arial" panose="020B0604020202020204" pitchFamily="34" charset="0"/>
              </a:rPr>
              <a:t>areas to </a:t>
            </a:r>
          </a:p>
          <a:p>
            <a:pPr marL="0" lvl="0" indent="0" algn="ctr" eaLnBrk="0" fontAlgn="base" hangingPunct="0">
              <a:spcBef>
                <a:spcPct val="0"/>
              </a:spcBef>
              <a:spcAft>
                <a:spcPct val="0"/>
              </a:spcAft>
              <a:buNone/>
            </a:pPr>
            <a:r>
              <a:rPr lang="en-AU" altLang="en-US" sz="5400" b="1" dirty="0" smtClean="0">
                <a:latin typeface="Arial" panose="020B0604020202020204" pitchFamily="34" charset="0"/>
              </a:rPr>
              <a:t>achieve</a:t>
            </a:r>
            <a:r>
              <a:rPr lang="en-AU" altLang="en-US" sz="5400" b="1" dirty="0">
                <a:latin typeface="Arial" panose="020B0604020202020204" pitchFamily="34" charset="0"/>
              </a:rPr>
              <a:t> </a:t>
            </a:r>
            <a:r>
              <a:rPr lang="en-AU" altLang="en-US" sz="5400" b="1" dirty="0" smtClean="0">
                <a:latin typeface="Arial" panose="020B0604020202020204" pitchFamily="34" charset="0"/>
              </a:rPr>
              <a:t>conservation?</a:t>
            </a:r>
            <a:endParaRPr lang="en-AU" altLang="en-US" sz="5400" b="1" dirty="0">
              <a:latin typeface="Arial" panose="020B0604020202020204" pitchFamily="34" charset="0"/>
            </a:endParaRPr>
          </a:p>
        </p:txBody>
      </p:sp>
    </p:spTree>
    <p:extLst>
      <p:ext uri="{BB962C8B-B14F-4D97-AF65-F5344CB8AC3E}">
        <p14:creationId xmlns:p14="http://schemas.microsoft.com/office/powerpoint/2010/main" val="28642649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Objective</a:t>
            </a:r>
            <a:endParaRPr lang="en-AU" dirty="0"/>
          </a:p>
        </p:txBody>
      </p:sp>
      <p:pic>
        <p:nvPicPr>
          <p:cNvPr id="2052" name="Picture 4" descr="https://globalsoilbiodiversity.org/sites/default/files/GSBA-Banne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3526" y="1279127"/>
            <a:ext cx="3543300" cy="308610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744758" y="1279127"/>
            <a:ext cx="2778133" cy="2972910"/>
            <a:chOff x="774255" y="1139292"/>
            <a:chExt cx="2778133" cy="2972910"/>
          </a:xfrm>
        </p:grpSpPr>
        <p:pic>
          <p:nvPicPr>
            <p:cNvPr id="2056" name="Picture 8" descr="Image result for cut cos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230" y="1139292"/>
              <a:ext cx="2496185" cy="249618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74255" y="3465871"/>
              <a:ext cx="2778133" cy="646331"/>
            </a:xfrm>
            <a:prstGeom prst="rect">
              <a:avLst/>
            </a:prstGeom>
            <a:noFill/>
          </p:spPr>
          <p:txBody>
            <a:bodyPr wrap="none" rtlCol="0">
              <a:spAutoFit/>
            </a:bodyPr>
            <a:lstStyle/>
            <a:p>
              <a:r>
                <a:rPr lang="en-AU" sz="3600" dirty="0" smtClean="0"/>
                <a:t>Minimize cost</a:t>
              </a:r>
              <a:endParaRPr lang="en-AU" sz="3600" dirty="0"/>
            </a:p>
          </p:txBody>
        </p:sp>
      </p:grpSp>
    </p:spTree>
    <p:extLst>
      <p:ext uri="{BB962C8B-B14F-4D97-AF65-F5344CB8AC3E}">
        <p14:creationId xmlns:p14="http://schemas.microsoft.com/office/powerpoint/2010/main" val="25072355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Objective</a:t>
            </a:r>
            <a:endParaRPr lang="en-AU" dirty="0"/>
          </a:p>
        </p:txBody>
      </p:sp>
      <p:pic>
        <p:nvPicPr>
          <p:cNvPr id="2052" name="Picture 4" descr="https://globalsoilbiodiversity.org/sites/default/files/GSBA-Banne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5366" y="1220135"/>
            <a:ext cx="3543300" cy="30861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sack of mon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973" y="1301251"/>
            <a:ext cx="2633345" cy="263334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85777" y="3797435"/>
            <a:ext cx="3421642" cy="646331"/>
          </a:xfrm>
          <a:prstGeom prst="rect">
            <a:avLst/>
          </a:prstGeom>
          <a:noFill/>
        </p:spPr>
        <p:txBody>
          <a:bodyPr wrap="none" rtlCol="0">
            <a:spAutoFit/>
          </a:bodyPr>
          <a:lstStyle/>
          <a:p>
            <a:r>
              <a:rPr lang="en-AU" sz="3600" dirty="0" smtClean="0"/>
              <a:t>Maximize benefit</a:t>
            </a:r>
            <a:endParaRPr lang="en-AU" sz="3600" dirty="0"/>
          </a:p>
        </p:txBody>
      </p:sp>
      <p:sp>
        <p:nvSpPr>
          <p:cNvPr id="3" name="Rectangle 2"/>
          <p:cNvSpPr/>
          <p:nvPr/>
        </p:nvSpPr>
        <p:spPr>
          <a:xfrm>
            <a:off x="5110316" y="1301251"/>
            <a:ext cx="1378974" cy="1198601"/>
          </a:xfrm>
          <a:prstGeom prst="rect">
            <a:avLst/>
          </a:prstGeom>
          <a:noFill/>
          <a:ln w="1143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7179735" y="1126067"/>
            <a:ext cx="1371598" cy="1117600"/>
          </a:xfrm>
          <a:prstGeom prst="rect">
            <a:avLst/>
          </a:prstGeom>
          <a:noFill/>
          <a:ln w="1143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6281217" y="2656758"/>
            <a:ext cx="898518" cy="890775"/>
          </a:xfrm>
          <a:prstGeom prst="rect">
            <a:avLst/>
          </a:prstGeom>
          <a:noFill/>
          <a:ln w="1143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4738417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Objective</a:t>
            </a:r>
            <a:endParaRPr lang="en-AU" dirty="0"/>
          </a:p>
        </p:txBody>
      </p:sp>
      <p:pic>
        <p:nvPicPr>
          <p:cNvPr id="2052" name="Picture 4" descr="https://globalsoilbiodiversity.org/sites/default/files/GSBA-Banne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5366" y="1220135"/>
            <a:ext cx="3543300" cy="30861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sack of mon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973" y="1301251"/>
            <a:ext cx="2633345" cy="263334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85777" y="3797435"/>
            <a:ext cx="3421642" cy="646331"/>
          </a:xfrm>
          <a:prstGeom prst="rect">
            <a:avLst/>
          </a:prstGeom>
          <a:noFill/>
        </p:spPr>
        <p:txBody>
          <a:bodyPr wrap="none" rtlCol="0">
            <a:spAutoFit/>
          </a:bodyPr>
          <a:lstStyle/>
          <a:p>
            <a:r>
              <a:rPr lang="en-AU" sz="3600" dirty="0" smtClean="0"/>
              <a:t>Maximize benefit</a:t>
            </a:r>
            <a:endParaRPr lang="en-AU" sz="3600" dirty="0"/>
          </a:p>
        </p:txBody>
      </p:sp>
      <p:sp>
        <p:nvSpPr>
          <p:cNvPr id="9" name="Rectangle 8"/>
          <p:cNvSpPr/>
          <p:nvPr/>
        </p:nvSpPr>
        <p:spPr>
          <a:xfrm>
            <a:off x="5063067" y="2351330"/>
            <a:ext cx="1337734" cy="1374004"/>
          </a:xfrm>
          <a:prstGeom prst="rect">
            <a:avLst/>
          </a:prstGeom>
          <a:noFill/>
          <a:ln w="1143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1953524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5979"/>
            <a:ext cx="9143999" cy="857250"/>
          </a:xfrm>
        </p:spPr>
        <p:txBody>
          <a:bodyPr>
            <a:normAutofit/>
          </a:bodyPr>
          <a:lstStyle/>
          <a:p>
            <a:r>
              <a:rPr lang="en-AU" dirty="0" smtClean="0"/>
              <a:t>Constraints &amp; Penalties</a:t>
            </a:r>
            <a:endParaRPr lang="en-AU" dirty="0"/>
          </a:p>
        </p:txBody>
      </p:sp>
      <p:pic>
        <p:nvPicPr>
          <p:cNvPr id="3074" name="Picture 2" descr="Image result for habit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 y="1943100"/>
            <a:ext cx="4404731" cy="22574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connectivity conserva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flipH="1" flipV="1">
            <a:off x="4942192" y="1447800"/>
            <a:ext cx="3916058"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57055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0" y="205979"/>
            <a:ext cx="9143999" cy="85725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r>
              <a:rPr lang="en-AU" dirty="0" smtClean="0"/>
              <a:t>Constraints &amp; Penalties</a:t>
            </a:r>
            <a:endParaRPr lang="en-AU" dirty="0"/>
          </a:p>
        </p:txBody>
      </p:sp>
      <p:pic>
        <p:nvPicPr>
          <p:cNvPr id="4108" name="Picture 12" descr="Map showing BLM=0 results in a fragmented solution, BLM=1 results in a spatially compact sol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3944" y="1333500"/>
            <a:ext cx="5456111" cy="3493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42467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8074</TotalTime>
  <Words>576</Words>
  <Application>Microsoft Office PowerPoint</Application>
  <PresentationFormat>On-screen Show (16:9)</PresentationFormat>
  <Paragraphs>184</Paragraphs>
  <Slides>29</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Arial Rounded MT Bold</vt:lpstr>
      <vt:lpstr>Calibri</vt:lpstr>
      <vt:lpstr>Courier New</vt:lpstr>
      <vt:lpstr>Office Theme</vt:lpstr>
      <vt:lpstr>prioritizr Systematic conservation planning in R R</vt:lpstr>
      <vt:lpstr>Acknowledgements</vt:lpstr>
      <vt:lpstr>Global biodiversity crisis</vt:lpstr>
      <vt:lpstr>PowerPoint Presentation</vt:lpstr>
      <vt:lpstr>Objective</vt:lpstr>
      <vt:lpstr>Objective</vt:lpstr>
      <vt:lpstr>Objective</vt:lpstr>
      <vt:lpstr>Constraints &amp; Penalties</vt:lpstr>
      <vt:lpstr>PowerPoint Presentation</vt:lpstr>
      <vt:lpstr>PowerPoint Presentation</vt:lpstr>
      <vt:lpstr>Decision type</vt:lpstr>
      <vt:lpstr>Solver</vt:lpstr>
      <vt:lpstr>prioritizr</vt:lpstr>
      <vt:lpstr>Human-readable code</vt:lpstr>
      <vt:lpstr>Human-readable code</vt:lpstr>
      <vt:lpstr>Design your problem</vt:lpstr>
      <vt:lpstr>Design your problem</vt:lpstr>
      <vt:lpstr>Design your problem</vt:lpstr>
      <vt:lpstr>Design your problem</vt:lpstr>
      <vt:lpstr>Design your problem</vt:lpstr>
      <vt:lpstr>Design your problem</vt:lpstr>
      <vt:lpstr>Design your problem</vt:lpstr>
      <vt:lpstr>Design your problem</vt:lpstr>
      <vt:lpstr>Design your problem</vt:lpstr>
      <vt:lpstr>Design your problem</vt:lpstr>
      <vt:lpstr>Solve it fast!</vt:lpstr>
      <vt:lpstr>Solve it fast!</vt:lpstr>
      <vt:lpstr>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Conserving evolutionary processes</dc:title>
  <dc:creator>Jeff Hanson Local Admin</dc:creator>
  <cp:lastModifiedBy>Jeffrey Hanson</cp:lastModifiedBy>
  <cp:revision>530</cp:revision>
  <dcterms:created xsi:type="dcterms:W3CDTF">2006-08-16T00:00:00Z</dcterms:created>
  <dcterms:modified xsi:type="dcterms:W3CDTF">2018-02-05T04:44:15Z</dcterms:modified>
</cp:coreProperties>
</file>